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sldIdLst>
    <p:sldId id="330" r:id="rId6"/>
    <p:sldId id="310" r:id="rId7"/>
    <p:sldId id="315" r:id="rId8"/>
    <p:sldId id="311" r:id="rId9"/>
    <p:sldId id="331" r:id="rId10"/>
    <p:sldId id="332" r:id="rId11"/>
    <p:sldId id="344" r:id="rId12"/>
    <p:sldId id="316" r:id="rId13"/>
    <p:sldId id="317" r:id="rId14"/>
    <p:sldId id="339" r:id="rId15"/>
    <p:sldId id="341" r:id="rId16"/>
    <p:sldId id="343" r:id="rId17"/>
    <p:sldId id="351" r:id="rId18"/>
    <p:sldId id="321" r:id="rId19"/>
    <p:sldId id="322" r:id="rId20"/>
    <p:sldId id="346" r:id="rId21"/>
    <p:sldId id="334" r:id="rId22"/>
    <p:sldId id="335" r:id="rId23"/>
    <p:sldId id="336" r:id="rId24"/>
    <p:sldId id="323" r:id="rId25"/>
    <p:sldId id="324" r:id="rId26"/>
    <p:sldId id="329"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259BEB0A-9B18-694B-99AB-94F69A9B54AD}">
          <p14:sldIdLst>
            <p14:sldId id="330"/>
          </p14:sldIdLst>
        </p14:section>
        <p14:section name="Section Slides" id="{DA6DE986-54FF-4F47-91B8-2576063C652D}">
          <p14:sldIdLst>
            <p14:sldId id="310"/>
            <p14:sldId id="315"/>
            <p14:sldId id="311"/>
            <p14:sldId id="331"/>
            <p14:sldId id="332"/>
            <p14:sldId id="344"/>
            <p14:sldId id="316"/>
            <p14:sldId id="317"/>
            <p14:sldId id="339"/>
            <p14:sldId id="341"/>
            <p14:sldId id="343"/>
            <p14:sldId id="351"/>
            <p14:sldId id="321"/>
            <p14:sldId id="322"/>
            <p14:sldId id="346"/>
            <p14:sldId id="334"/>
            <p14:sldId id="335"/>
            <p14:sldId id="336"/>
            <p14:sldId id="323"/>
            <p14:sldId id="324"/>
            <p14:sldId id="329"/>
          </p14:sldIdLst>
        </p14:section>
        <p14:section name="Cover Slides" id="{A32306D7-2E17-4FCA-8A4E-FB4FE8328081}">
          <p14:sldIdLst>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Woo" initials="HW" lastIdx="1" clrIdx="0">
    <p:extLst>
      <p:ext uri="{19B8F6BF-5375-455C-9EA6-DF929625EA0E}">
        <p15:presenceInfo xmlns:p15="http://schemas.microsoft.com/office/powerpoint/2012/main" userId="S::helena.woo@uts.edu.au::84ffa4a4-9cb2-4822-a498-72962478cf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3814" autoAdjust="0"/>
  </p:normalViewPr>
  <p:slideViewPr>
    <p:cSldViewPr snapToGrid="0" snapToObjects="1">
      <p:cViewPr varScale="1">
        <p:scale>
          <a:sx n="41" d="100"/>
          <a:sy n="41" d="100"/>
        </p:scale>
        <p:origin x="57" y="777"/>
      </p:cViewPr>
      <p:guideLst/>
    </p:cSldViewPr>
  </p:slideViewPr>
  <p:outlineViewPr>
    <p:cViewPr>
      <p:scale>
        <a:sx n="33" d="100"/>
        <a:sy n="33" d="100"/>
      </p:scale>
      <p:origin x="0" y="-1360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1" d="100"/>
          <a:sy n="111" d="100"/>
        </p:scale>
        <p:origin x="22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27BE0-8D26-2C46-B592-87513771FDEF}"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64B19-607B-B942-B14B-DB932692D378}" type="slidenum">
              <a:rPr lang="en-US" smtClean="0"/>
              <a:t>‹#›</a:t>
            </a:fld>
            <a:endParaRPr lang="en-US"/>
          </a:p>
        </p:txBody>
      </p:sp>
    </p:spTree>
    <p:extLst>
      <p:ext uri="{BB962C8B-B14F-4D97-AF65-F5344CB8AC3E}">
        <p14:creationId xmlns:p14="http://schemas.microsoft.com/office/powerpoint/2010/main" val="10151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Hello, everyone, I am Sheng Xiang from the University of Technology Sydney. Today I am very glad to introduce our work, </a:t>
            </a:r>
            <a:r>
              <a:rPr lang="en-US" altLang="zh-CN" sz="4800" dirty="0"/>
              <a:t>Semi-supervised Credit Card Fraud Detection via Attribute-driven Graph Representation.</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a:t>
            </a:fld>
            <a:endParaRPr lang="en-US"/>
          </a:p>
        </p:txBody>
      </p:sp>
    </p:spTree>
    <p:extLst>
      <p:ext uri="{BB962C8B-B14F-4D97-AF65-F5344CB8AC3E}">
        <p14:creationId xmlns:p14="http://schemas.microsoft.com/office/powerpoint/2010/main" val="3050361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first part is the generation of a temporal transaction graph, which builds dynamic relations for transactions. Specifically, we have three steps to directly model the relations of transactions based on historical data. And represent them in a temporal graph.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10</a:t>
            </a:fld>
            <a:endParaRPr lang="en-US"/>
          </a:p>
        </p:txBody>
      </p:sp>
    </p:spTree>
    <p:extLst>
      <p:ext uri="{BB962C8B-B14F-4D97-AF65-F5344CB8AC3E}">
        <p14:creationId xmlns:p14="http://schemas.microsoft.com/office/powerpoint/2010/main" val="219438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等线" panose="02010600030101010101" pitchFamily="2" charset="-122"/>
                <a:cs typeface="Times New Roman" panose="02020603050405020304" pitchFamily="18" charset="0"/>
              </a:rPr>
              <a:t>After obtaining the transaction graph, we leverage attribute learning layer to encode the heterogeneous categorical attributes, which is illustrated in the right figure. In this part, we aggregate the representation of each attribute to encode the card, transaction, and merchant.</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11</a:t>
            </a:fld>
            <a:endParaRPr lang="en-US"/>
          </a:p>
        </p:txBody>
      </p:sp>
    </p:spTree>
    <p:extLst>
      <p:ext uri="{BB962C8B-B14F-4D97-AF65-F5344CB8AC3E}">
        <p14:creationId xmlns:p14="http://schemas.microsoft.com/office/powerpoint/2010/main" val="294743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等线" panose="02010600030101010101" pitchFamily="2" charset="-122"/>
                <a:cs typeface="Times New Roman" panose="02020603050405020304" pitchFamily="18" charset="0"/>
              </a:rPr>
              <a:t>Then, we update each transaction</a:t>
            </a:r>
            <a:r>
              <a:rPr lang="zh-CN" altLang="zh-CN" sz="1800" kern="100" dirty="0">
                <a:effectLst/>
                <a:ea typeface="等线" panose="02010600030101010101" pitchFamily="2" charset="-122"/>
                <a:cs typeface="Times New Roman" panose="02020603050405020304" pitchFamily="18" charset="0"/>
              </a:rPr>
              <a:t>’</a:t>
            </a:r>
            <a:r>
              <a:rPr lang="en-US" altLang="zh-CN" sz="1800" kern="100" dirty="0">
                <a:effectLst/>
                <a:ea typeface="等线" panose="02010600030101010101" pitchFamily="2" charset="-122"/>
                <a:cs typeface="Times New Roman" panose="02020603050405020304" pitchFamily="18" charset="0"/>
              </a:rPr>
              <a:t>s representations by aggregating information from their neighbors in the temporal transaction graphs in two steps. The first step is a heterogeneous attribute aggregation. The second is a time-aware graph attention mechanism. The right figure shows the gated temporal attention networks, which adaptively calculates the importance of the neighbors and aggregates the information according to the neighbors</a:t>
            </a:r>
            <a:r>
              <a:rPr lang="zh-CN" altLang="zh-CN" sz="1800" kern="100" dirty="0">
                <a:effectLst/>
                <a:ea typeface="等线" panose="02010600030101010101" pitchFamily="2" charset="-122"/>
                <a:cs typeface="Times New Roman" panose="02020603050405020304" pitchFamily="18" charset="0"/>
              </a:rPr>
              <a:t>’</a:t>
            </a:r>
            <a:r>
              <a:rPr lang="en-US" altLang="zh-CN" sz="1800" kern="100" dirty="0">
                <a:effectLst/>
                <a:ea typeface="等线" panose="02010600030101010101" pitchFamily="2" charset="-122"/>
                <a:cs typeface="Times New Roman" panose="02020603050405020304" pitchFamily="18" charset="0"/>
              </a:rPr>
              <a:t> importance. </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12</a:t>
            </a:fld>
            <a:endParaRPr lang="en-US"/>
          </a:p>
        </p:txBody>
      </p:sp>
    </p:spTree>
    <p:extLst>
      <p:ext uri="{BB962C8B-B14F-4D97-AF65-F5344CB8AC3E}">
        <p14:creationId xmlns:p14="http://schemas.microsoft.com/office/powerpoint/2010/main" val="251278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ea typeface="等线" panose="02010600030101010101" pitchFamily="2" charset="-122"/>
                <a:cs typeface="Times New Roman" panose="02020603050405020304" pitchFamily="18" charset="0"/>
              </a:rPr>
              <a:t>We also inject the label as one of the categorical attributes and give the mask to avoid label leakage.</a:t>
            </a:r>
          </a:p>
          <a:p>
            <a:endParaRPr lang="en-US" altLang="zh-CN" sz="1800" kern="100" dirty="0">
              <a:effectLst/>
              <a:ea typeface="等线" panose="02010600030101010101" pitchFamily="2" charset="-122"/>
              <a:cs typeface="Times New Roman" panose="02020603050405020304" pitchFamily="18" charset="0"/>
            </a:endParaRPr>
          </a:p>
          <a:p>
            <a:r>
              <a:rPr lang="en-US" altLang="zh-CN" sz="1800" kern="100" dirty="0">
                <a:effectLst/>
                <a:ea typeface="等线" panose="02010600030101010101" pitchFamily="2" charset="-122"/>
                <a:cs typeface="Times New Roman" panose="02020603050405020304" pitchFamily="18" charset="0"/>
              </a:rPr>
              <a:t>After the graph neural network, we leverage a multi-layer perceptron to give the prediction of each stock’s future movement.</a:t>
            </a:r>
          </a:p>
        </p:txBody>
      </p:sp>
      <p:sp>
        <p:nvSpPr>
          <p:cNvPr id="4" name="灯片编号占位符 3"/>
          <p:cNvSpPr>
            <a:spLocks noGrp="1"/>
          </p:cNvSpPr>
          <p:nvPr>
            <p:ph type="sldNum" sz="quarter" idx="5"/>
          </p:nvPr>
        </p:nvSpPr>
        <p:spPr/>
        <p:txBody>
          <a:bodyPr/>
          <a:lstStyle/>
          <a:p>
            <a:fld id="{11364B19-607B-B942-B14B-DB932692D378}" type="slidenum">
              <a:rPr lang="en-US" smtClean="0"/>
              <a:t>13</a:t>
            </a:fld>
            <a:endParaRPr lang="en-US"/>
          </a:p>
        </p:txBody>
      </p:sp>
    </p:spTree>
    <p:extLst>
      <p:ext uri="{BB962C8B-B14F-4D97-AF65-F5344CB8AC3E}">
        <p14:creationId xmlns:p14="http://schemas.microsoft.com/office/powerpoint/2010/main" val="51102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is our experiments.</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14</a:t>
            </a:fld>
            <a:endParaRPr lang="en-US"/>
          </a:p>
        </p:txBody>
      </p:sp>
    </p:spTree>
    <p:extLst>
      <p:ext uri="{BB962C8B-B14F-4D97-AF65-F5344CB8AC3E}">
        <p14:creationId xmlns:p14="http://schemas.microsoft.com/office/powerpoint/2010/main" val="3883129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experiments are conducted in both the supervised fraud detection datasets and a semi-supervised dataset. The historical price data from 2016 to 2021 are chosen as our datasets. To the best of our knowledge, there is no public semi-supervised credit card fraud detection dataset. Therefore, we contribute a new large-scale partially labeled credit card fraud detection dataset to the research community, namely </a:t>
            </a:r>
            <a:r>
              <a:rPr lang="en-US" altLang="zh-CN" dirty="0" err="1"/>
              <a:t>Finacial</a:t>
            </a:r>
            <a:r>
              <a:rPr lang="en-US" altLang="zh-CN" dirty="0"/>
              <a:t> Fraud Semi-supervised Dataset (FFSD).</a:t>
            </a:r>
          </a:p>
        </p:txBody>
      </p:sp>
      <p:sp>
        <p:nvSpPr>
          <p:cNvPr id="4" name="灯片编号占位符 3"/>
          <p:cNvSpPr>
            <a:spLocks noGrp="1"/>
          </p:cNvSpPr>
          <p:nvPr>
            <p:ph type="sldNum" sz="quarter" idx="5"/>
          </p:nvPr>
        </p:nvSpPr>
        <p:spPr/>
        <p:txBody>
          <a:bodyPr/>
          <a:lstStyle/>
          <a:p>
            <a:fld id="{11364B19-607B-B942-B14B-DB932692D378}" type="slidenum">
              <a:rPr lang="en-US" smtClean="0"/>
              <a:t>15</a:t>
            </a:fld>
            <a:endParaRPr lang="en-US"/>
          </a:p>
        </p:txBody>
      </p:sp>
    </p:spTree>
    <p:extLst>
      <p:ext uri="{BB962C8B-B14F-4D97-AF65-F5344CB8AC3E}">
        <p14:creationId xmlns:p14="http://schemas.microsoft.com/office/powerpoint/2010/main" val="57434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compared our proposed method with baseline methods and state-of-the-art methods.</a:t>
            </a:r>
          </a:p>
          <a:p>
            <a:endParaRPr lang="en-US" altLang="zh-CN" dirty="0"/>
          </a:p>
          <a:p>
            <a:r>
              <a:rPr lang="en-US" altLang="zh-CN" dirty="0"/>
              <a:t>Besides, we use three popular evaluating metrics to comprehensively evaluate the classification performance.</a:t>
            </a:r>
          </a:p>
        </p:txBody>
      </p:sp>
      <p:sp>
        <p:nvSpPr>
          <p:cNvPr id="4" name="灯片编号占位符 3"/>
          <p:cNvSpPr>
            <a:spLocks noGrp="1"/>
          </p:cNvSpPr>
          <p:nvPr>
            <p:ph type="sldNum" sz="quarter" idx="5"/>
          </p:nvPr>
        </p:nvSpPr>
        <p:spPr/>
        <p:txBody>
          <a:bodyPr/>
          <a:lstStyle/>
          <a:p>
            <a:fld id="{11364B19-607B-B942-B14B-DB932692D378}" type="slidenum">
              <a:rPr lang="en-US" smtClean="0"/>
              <a:t>16</a:t>
            </a:fld>
            <a:endParaRPr lang="en-US"/>
          </a:p>
        </p:txBody>
      </p:sp>
    </p:spTree>
    <p:extLst>
      <p:ext uri="{BB962C8B-B14F-4D97-AF65-F5344CB8AC3E}">
        <p14:creationId xmlns:p14="http://schemas.microsoft.com/office/powerpoint/2010/main" val="100538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evaluate the overall performance of fraud detection, which is the main task of this paper. The first five rows of the Table show the performance of baseline models. It is clear that none of these five methods is satisfactory, and their performance is all lower than that of other baselines. Lines 6 to 9 of the Table show the performance of current state-of-the-art models. According to line 9, PC-GNN’s performance is competitive. This proves the effectiveness of addressing the problem of the small proportion of labels. </a:t>
            </a:r>
          </a:p>
          <a:p>
            <a:r>
              <a:rPr lang="en-US" altLang="zh-CN" dirty="0"/>
              <a:t>According to the last row of the Table, our GTAN outperforms all baselines and proves the superiority of our proposed graph neural network in fraud detection.</a:t>
            </a:r>
          </a:p>
        </p:txBody>
      </p:sp>
      <p:sp>
        <p:nvSpPr>
          <p:cNvPr id="4" name="灯片编号占位符 3"/>
          <p:cNvSpPr>
            <a:spLocks noGrp="1"/>
          </p:cNvSpPr>
          <p:nvPr>
            <p:ph type="sldNum" sz="quarter" idx="5"/>
          </p:nvPr>
        </p:nvSpPr>
        <p:spPr/>
        <p:txBody>
          <a:bodyPr/>
          <a:lstStyle/>
          <a:p>
            <a:fld id="{11364B19-607B-B942-B14B-DB932692D378}" type="slidenum">
              <a:rPr lang="en-US" smtClean="0"/>
              <a:t>17</a:t>
            </a:fld>
            <a:endParaRPr lang="en-US"/>
          </a:p>
        </p:txBody>
      </p:sp>
    </p:spTree>
    <p:extLst>
      <p:ext uri="{BB962C8B-B14F-4D97-AF65-F5344CB8AC3E}">
        <p14:creationId xmlns:p14="http://schemas.microsoft.com/office/powerpoint/2010/main" val="204129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further evaluate the performance of our model in semi-supervised experiment, we change the ratios of labeled data during the model training period. We report the AUC score of our model and other models in this Figure. Due to space constraints, we select some representative baselines to compare with our model. We can observe that our model stay ahead of other models no matter how many ratios of labels. </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18</a:t>
            </a:fld>
            <a:endParaRPr lang="en-US"/>
          </a:p>
        </p:txBody>
      </p:sp>
    </p:spTree>
    <p:extLst>
      <p:ext uri="{BB962C8B-B14F-4D97-AF65-F5344CB8AC3E}">
        <p14:creationId xmlns:p14="http://schemas.microsoft.com/office/powerpoint/2010/main" val="97096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proposed model contains some key components, and we verify their effectiveness by ablating each component, respectively. Specifically, we evaluate two variants, namely GTAN-A and GTAN-R.</a:t>
            </a:r>
          </a:p>
          <a:p>
            <a:endParaRPr lang="en-US" altLang="zh-CN" dirty="0"/>
          </a:p>
          <a:p>
            <a:r>
              <a:rPr lang="en-US" altLang="zh-CN" dirty="0"/>
              <a:t>In the GTAN-A model, we remove the TGAT component, and the central node aggregates messages directly collected from neighboring nodes. In this case, we obtain the transaction embeddings from all the neighbor embeddings with the same weight instead of adaptively adjusting the weights of neighbor nodes. In the GTAN-R model, we remove the risk embedding component and only use the original node attributes.</a:t>
            </a:r>
          </a:p>
          <a:p>
            <a:endParaRPr lang="en-US" altLang="zh-CN" dirty="0"/>
          </a:p>
          <a:p>
            <a:r>
              <a:rPr lang="en-US" altLang="zh-CN" dirty="0"/>
              <a:t>The grey bars in the right Figure show the removal of the attention mechanism has the greatest impact on the accuracy metrics of the model. This proves that the reweighting of temporal transaction neighbors from the temporal graph attention mechanism is effective in our graph-based method. Besides, the green bars in the right Figure gets the second-highest scores compared with GTAN, which proves that the risk embedding is effective in modeling credit card fraud patterns from transaction risk propagation. In summary, removing either component deteriorates the performance of GTAN, which proves that the temporal graph attention mechanism and risk embedding are both effective in graph-based fraud detection.</a:t>
            </a:r>
            <a:endParaRPr lang="en-AU" altLang="zh-CN" dirty="0"/>
          </a:p>
        </p:txBody>
      </p:sp>
      <p:sp>
        <p:nvSpPr>
          <p:cNvPr id="4" name="灯片编号占位符 3"/>
          <p:cNvSpPr>
            <a:spLocks noGrp="1"/>
          </p:cNvSpPr>
          <p:nvPr>
            <p:ph type="sldNum" sz="quarter" idx="5"/>
          </p:nvPr>
        </p:nvSpPr>
        <p:spPr/>
        <p:txBody>
          <a:bodyPr/>
          <a:lstStyle/>
          <a:p>
            <a:fld id="{11364B19-607B-B942-B14B-DB932692D378}" type="slidenum">
              <a:rPr lang="en-US" smtClean="0"/>
              <a:t>19</a:t>
            </a:fld>
            <a:endParaRPr lang="en-US"/>
          </a:p>
        </p:txBody>
      </p:sp>
    </p:spTree>
    <p:extLst>
      <p:ext uri="{BB962C8B-B14F-4D97-AF65-F5344CB8AC3E}">
        <p14:creationId xmlns:p14="http://schemas.microsoft.com/office/powerpoint/2010/main" val="377416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Im</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going to introduce our work by four parts. Firstly, the background, then follows method and experiments. And finally, several conclusions.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a:t>
            </a:fld>
            <a:endParaRPr lang="en-US"/>
          </a:p>
        </p:txBody>
      </p:sp>
    </p:spTree>
    <p:extLst>
      <p:ext uri="{BB962C8B-B14F-4D97-AF65-F5344CB8AC3E}">
        <p14:creationId xmlns:p14="http://schemas.microsoft.com/office/powerpoint/2010/main" val="2099559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we summarize our contributions.</a:t>
            </a: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20</a:t>
            </a:fld>
            <a:endParaRPr lang="en-US"/>
          </a:p>
        </p:txBody>
      </p:sp>
    </p:spTree>
    <p:extLst>
      <p:ext uri="{BB962C8B-B14F-4D97-AF65-F5344CB8AC3E}">
        <p14:creationId xmlns:p14="http://schemas.microsoft.com/office/powerpoint/2010/main" val="357980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We propose a graph learning framework to effectively model the relationship among transactions for fraud detection, which fits the real-world fraud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We design a temporal graph neural network model to learn the transaction representations by attention mechanism and gated residual mechanism. The proposed model is concise and effective in joint and automatically learning from features and labels.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Third, Our proposed GTAN is interpretable and can be easily implemented in the industry-level system. Extensive experiments on both the financial fraud detection dataset and public fraud detection datasets demonstrate the superior performance of our proposed methods. </a:t>
            </a:r>
          </a:p>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21</a:t>
            </a:fld>
            <a:endParaRPr lang="en-US"/>
          </a:p>
        </p:txBody>
      </p:sp>
    </p:spTree>
    <p:extLst>
      <p:ext uri="{BB962C8B-B14F-4D97-AF65-F5344CB8AC3E}">
        <p14:creationId xmlns:p14="http://schemas.microsoft.com/office/powerpoint/2010/main" val="4252408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my presentation. Thank you very much for your listening.</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22</a:t>
            </a:fld>
            <a:endParaRPr lang="en-US"/>
          </a:p>
        </p:txBody>
      </p:sp>
    </p:spTree>
    <p:extLst>
      <p:ext uri="{BB962C8B-B14F-4D97-AF65-F5344CB8AC3E}">
        <p14:creationId xmlns:p14="http://schemas.microsoft.com/office/powerpoint/2010/main" val="344434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23</a:t>
            </a:fld>
            <a:endParaRPr lang="en-US"/>
          </a:p>
        </p:txBody>
      </p:sp>
    </p:spTree>
    <p:extLst>
      <p:ext uri="{BB962C8B-B14F-4D97-AF65-F5344CB8AC3E}">
        <p14:creationId xmlns:p14="http://schemas.microsoft.com/office/powerpoint/2010/main" val="49630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3</a:t>
            </a:fld>
            <a:endParaRPr lang="en-US"/>
          </a:p>
        </p:txBody>
      </p:sp>
    </p:spTree>
    <p:extLst>
      <p:ext uri="{BB962C8B-B14F-4D97-AF65-F5344CB8AC3E}">
        <p14:creationId xmlns:p14="http://schemas.microsoft.com/office/powerpoint/2010/main" val="164218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Credit card fraud is an important issue and incurs a considerable cost for both cardholders and issuing institutions. Global card fraud losses amounted to over 30 billion US dollars in 2022 and is forecast to continue to increase. This huge amount of losses has increased the importance of fraud-fighting.</a:t>
            </a:r>
            <a:r>
              <a:rPr lang="en-US" altLang="zh-CN" dirty="0">
                <a:effectLst/>
              </a:rPr>
              <a:t> </a:t>
            </a:r>
            <a:endParaRPr lang="en-US" altLang="zh-CN" dirty="0"/>
          </a:p>
        </p:txBody>
      </p:sp>
      <p:sp>
        <p:nvSpPr>
          <p:cNvPr id="4" name="灯片编号占位符 3"/>
          <p:cNvSpPr>
            <a:spLocks noGrp="1"/>
          </p:cNvSpPr>
          <p:nvPr>
            <p:ph type="sldNum" sz="quarter" idx="5"/>
          </p:nvPr>
        </p:nvSpPr>
        <p:spPr/>
        <p:txBody>
          <a:bodyPr/>
          <a:lstStyle/>
          <a:p>
            <a:fld id="{11364B19-607B-B942-B14B-DB932692D378}" type="slidenum">
              <a:rPr lang="en-US" smtClean="0"/>
              <a:t>4</a:t>
            </a:fld>
            <a:endParaRPr lang="en-US"/>
          </a:p>
        </p:txBody>
      </p:sp>
    </p:spTree>
    <p:extLst>
      <p:ext uri="{BB962C8B-B14F-4D97-AF65-F5344CB8AC3E}">
        <p14:creationId xmlns:p14="http://schemas.microsoft.com/office/powerpoint/2010/main" val="240118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figure shows a typical fraud detection framework deployed in a commercial system. The card alliance or banks assess each transaction with an online predictive model once it has passed card checking. Unlike a simple card-checking system, which focuses on card blacklists and budget checking, the predictive model is designed to detect fraud patterns automatically and produces a fraud risk score. Investigators can thereby focus on high-risk transactions effectively. </a:t>
            </a:r>
          </a:p>
        </p:txBody>
      </p:sp>
      <p:sp>
        <p:nvSpPr>
          <p:cNvPr id="4" name="灯片编号占位符 3"/>
          <p:cNvSpPr>
            <a:spLocks noGrp="1"/>
          </p:cNvSpPr>
          <p:nvPr>
            <p:ph type="sldNum" sz="quarter" idx="5"/>
          </p:nvPr>
        </p:nvSpPr>
        <p:spPr/>
        <p:txBody>
          <a:bodyPr/>
          <a:lstStyle/>
          <a:p>
            <a:fld id="{11364B19-607B-B942-B14B-DB932692D378}" type="slidenum">
              <a:rPr lang="en-US" smtClean="0"/>
              <a:t>5</a:t>
            </a:fld>
            <a:endParaRPr lang="en-US"/>
          </a:p>
        </p:txBody>
      </p:sp>
    </p:spTree>
    <p:extLst>
      <p:ext uri="{BB962C8B-B14F-4D97-AF65-F5344CB8AC3E}">
        <p14:creationId xmlns:p14="http://schemas.microsoft.com/office/powerpoint/2010/main" val="62890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summarize the following two major observations from real-world fraud transactions: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the labeled data is 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number of fraudulent transactions is much less than legitimate ones. Therefore, it's difficult to achieve satisfactory performance through supervised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there are many categorical attributes for each transaction, such as card type, card issuer, merchant type, and terminal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Although these attributes are heterogeneous and noisy in the real world, they also can help us find more fraud patterns.</a:t>
            </a:r>
          </a:p>
        </p:txBody>
      </p:sp>
      <p:sp>
        <p:nvSpPr>
          <p:cNvPr id="4" name="灯片编号占位符 3"/>
          <p:cNvSpPr>
            <a:spLocks noGrp="1"/>
          </p:cNvSpPr>
          <p:nvPr>
            <p:ph type="sldNum" sz="quarter" idx="5"/>
          </p:nvPr>
        </p:nvSpPr>
        <p:spPr/>
        <p:txBody>
          <a:bodyPr/>
          <a:lstStyle/>
          <a:p>
            <a:fld id="{11364B19-607B-B942-B14B-DB932692D378}" type="slidenum">
              <a:rPr lang="en-US" smtClean="0"/>
              <a:t>6</a:t>
            </a:fld>
            <a:endParaRPr lang="en-US"/>
          </a:p>
        </p:txBody>
      </p:sp>
    </p:spTree>
    <p:extLst>
      <p:ext uri="{BB962C8B-B14F-4D97-AF65-F5344CB8AC3E}">
        <p14:creationId xmlns:p14="http://schemas.microsoft.com/office/powerpoint/2010/main" val="61748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Currently, many existing models are proposed for fraud detection. However, many of these methods require manually constructing features before feeding into a classification model, which fails to automatically learn the joint impact on temporal patterns and risk propagation.</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Our model can automatically value the transaction importance through the feature learning layer and attention mechanism. Moreover, to uncover the hidden fraud patterns, we introduce a risk propagation and temporal attention mechanism to capture intrinsic relationships among transactions.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11364B19-607B-B942-B14B-DB932692D378}" type="slidenum">
              <a:rPr lang="en-US" smtClean="0"/>
              <a:t>7</a:t>
            </a:fld>
            <a:endParaRPr lang="en-US"/>
          </a:p>
        </p:txBody>
      </p:sp>
    </p:spTree>
    <p:extLst>
      <p:ext uri="{BB962C8B-B14F-4D97-AF65-F5344CB8AC3E}">
        <p14:creationId xmlns:p14="http://schemas.microsoft.com/office/powerpoint/2010/main" val="258004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is our proposed method.</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8</a:t>
            </a:fld>
            <a:endParaRPr lang="en-US"/>
          </a:p>
        </p:txBody>
      </p:sp>
    </p:spTree>
    <p:extLst>
      <p:ext uri="{BB962C8B-B14F-4D97-AF65-F5344CB8AC3E}">
        <p14:creationId xmlns:p14="http://schemas.microsoft.com/office/powerpoint/2010/main" val="343629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first </a:t>
            </a:r>
            <a:r>
              <a:rPr lang="en-US" altLang="zh-CN" sz="1800" dirty="0">
                <a:effectLst/>
                <a:latin typeface="等线" panose="02010600030101010101" pitchFamily="2" charset="-122"/>
                <a:cs typeface="Times New Roman" panose="02020603050405020304" pitchFamily="18" charset="0"/>
              </a:rPr>
              <a:t>have a look of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main framework of our proposed GTAN, then we will introduce each component. </a:t>
            </a:r>
            <a:endParaRPr lang="zh-CN" altLang="en-US" dirty="0"/>
          </a:p>
        </p:txBody>
      </p:sp>
      <p:sp>
        <p:nvSpPr>
          <p:cNvPr id="4" name="灯片编号占位符 3"/>
          <p:cNvSpPr>
            <a:spLocks noGrp="1"/>
          </p:cNvSpPr>
          <p:nvPr>
            <p:ph type="sldNum" sz="quarter" idx="5"/>
          </p:nvPr>
        </p:nvSpPr>
        <p:spPr/>
        <p:txBody>
          <a:bodyPr/>
          <a:lstStyle/>
          <a:p>
            <a:fld id="{11364B19-607B-B942-B14B-DB932692D378}" type="slidenum">
              <a:rPr lang="en-US" smtClean="0"/>
              <a:t>9</a:t>
            </a:fld>
            <a:endParaRPr lang="en-US"/>
          </a:p>
        </p:txBody>
      </p:sp>
    </p:spTree>
    <p:extLst>
      <p:ext uri="{BB962C8B-B14F-4D97-AF65-F5344CB8AC3E}">
        <p14:creationId xmlns:p14="http://schemas.microsoft.com/office/powerpoint/2010/main" val="133400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1E1ED748-4D69-8E47-8745-96A1DB414755}"/>
              </a:ext>
            </a:extLst>
          </p:cNvPr>
          <p:cNvSpPr>
            <a:spLocks noGrp="1"/>
          </p:cNvSpPr>
          <p:nvPr>
            <p:ph type="pic" idx="10" hasCustomPrompt="1"/>
          </p:nvPr>
        </p:nvSpPr>
        <p:spPr>
          <a:xfrm>
            <a:off x="-1" y="1711104"/>
            <a:ext cx="10483912" cy="5146896"/>
          </a:xfrm>
        </p:spPr>
        <p:txBody>
          <a:bodyPr anchor="b"/>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5669145" y="2674620"/>
            <a:ext cx="6522855" cy="1000635"/>
          </a:xfrm>
        </p:spPr>
        <p:txBody>
          <a:bodyPr anchor="b">
            <a:noAutofit/>
          </a:bodyPr>
          <a:lstStyle>
            <a:lvl1pPr algn="l">
              <a:defRPr lang="en-AU" sz="3400" b="1" spc="-30" baseline="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5657570" y="3943226"/>
            <a:ext cx="6534430" cy="1190089"/>
          </a:xfrm>
        </p:spPr>
        <p:txBody>
          <a:bodyPr>
            <a:noAutofit/>
          </a:bodyPr>
          <a:lstStyle>
            <a:lvl1pPr marL="0" indent="0" algn="l">
              <a:lnSpc>
                <a:spcPct val="100000"/>
              </a:lnSpc>
              <a:spcBef>
                <a:spcPts val="0"/>
              </a:spcBef>
              <a:buNone/>
              <a:defRPr lang="en-AU" sz="20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err="1"/>
              <a:t>Ligenimus</a:t>
            </a:r>
            <a:endParaRPr lang="en-US" dirty="0"/>
          </a:p>
        </p:txBody>
      </p:sp>
    </p:spTree>
    <p:extLst>
      <p:ext uri="{BB962C8B-B14F-4D97-AF65-F5344CB8AC3E}">
        <p14:creationId xmlns:p14="http://schemas.microsoft.com/office/powerpoint/2010/main" val="4672792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7">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4D88D99-EB51-FD47-95CE-4A69A947C0B4}"/>
              </a:ext>
            </a:extLst>
          </p:cNvPr>
          <p:cNvSpPr>
            <a:spLocks noGrp="1"/>
          </p:cNvSpPr>
          <p:nvPr>
            <p:ph type="pic" idx="10" hasCustomPrompt="1"/>
          </p:nvPr>
        </p:nvSpPr>
        <p:spPr>
          <a:xfrm>
            <a:off x="231008" y="1271452"/>
            <a:ext cx="5226518" cy="5033558"/>
          </a:xfrm>
        </p:spPr>
        <p:txBody>
          <a:bodyPr anchor="t"/>
          <a:lstStyle>
            <a:lvl1pPr marL="0" indent="0" algn="ctr">
              <a:buNone/>
              <a:defRPr sz="18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3139072"/>
            <a:ext cx="5001987" cy="1201854"/>
          </a:xfrm>
        </p:spPr>
        <p:txBody>
          <a:bodyPr anchor="b">
            <a:noAutofit/>
          </a:bodyPr>
          <a:lstStyle>
            <a:lvl1pPr algn="l">
              <a:defRPr lang="en-AU" sz="2800" b="1" spc="-20" baseline="0" smtClean="0">
                <a:solidFill>
                  <a:schemeClr val="accent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4359214"/>
            <a:ext cx="5001987" cy="1483672"/>
          </a:xfrm>
        </p:spPr>
        <p:txBody>
          <a:bodyPr>
            <a:noAutofit/>
          </a:bodyPr>
          <a:lstStyle>
            <a:lvl1pPr marL="0" indent="0" algn="l">
              <a:lnSpc>
                <a:spcPct val="100000"/>
              </a:lnSpc>
              <a:spcBef>
                <a:spcPts val="0"/>
              </a:spcBef>
              <a:buNone/>
              <a:defRPr lang="en-AU" sz="2000" smtClean="0">
                <a:solidFill>
                  <a:schemeClr val="tx1">
                    <a:lumMod val="95000"/>
                    <a:lumOff val="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248104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ver 7">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4D88D99-EB51-FD47-95CE-4A69A947C0B4}"/>
              </a:ext>
            </a:extLst>
          </p:cNvPr>
          <p:cNvSpPr>
            <a:spLocks noGrp="1"/>
          </p:cNvSpPr>
          <p:nvPr>
            <p:ph type="pic" idx="10" hasCustomPrompt="1"/>
          </p:nvPr>
        </p:nvSpPr>
        <p:spPr>
          <a:xfrm>
            <a:off x="231008" y="1271452"/>
            <a:ext cx="5226518" cy="5033558"/>
          </a:xfrm>
        </p:spPr>
        <p:txBody>
          <a:bodyPr anchor="t"/>
          <a:lstStyle>
            <a:lvl1pPr marL="0" indent="0" algn="ctr">
              <a:buNone/>
              <a:defRPr sz="18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3139072"/>
            <a:ext cx="5001987" cy="1201854"/>
          </a:xfrm>
        </p:spPr>
        <p:txBody>
          <a:bodyPr anchor="b">
            <a:noAutofit/>
          </a:bodyPr>
          <a:lstStyle>
            <a:lvl1pPr algn="l">
              <a:defRPr lang="en-AU" sz="2800" b="1" spc="-20" baseline="0"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4359214"/>
            <a:ext cx="5001987"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11156811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5C6F0645-197D-B84F-B675-88DE6BD5597A}"/>
              </a:ext>
            </a:extLst>
          </p:cNvPr>
          <p:cNvSpPr>
            <a:spLocks noGrp="1"/>
          </p:cNvSpPr>
          <p:nvPr>
            <p:ph type="pic" idx="10" hasCustomPrompt="1"/>
          </p:nvPr>
        </p:nvSpPr>
        <p:spPr>
          <a:xfrm>
            <a:off x="2" y="2291617"/>
            <a:ext cx="3550507" cy="2307514"/>
          </a:xfrm>
        </p:spPr>
        <p:txBody>
          <a:bodyPr anchor="t"/>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58146" y="2089539"/>
            <a:ext cx="5670619" cy="1220142"/>
          </a:xfrm>
        </p:spPr>
        <p:txBody>
          <a:bodyPr anchor="b">
            <a:noAutofit/>
          </a:bodyPr>
          <a:lstStyle>
            <a:lvl1pPr algn="l">
              <a:defRPr lang="en-AU" sz="2800" b="1"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58146" y="3362941"/>
            <a:ext cx="5670619"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Intro</a:t>
            </a:r>
            <a:endParaRPr lang="en-AU" dirty="0">
              <a:solidFill>
                <a:srgbClr val="FFFFFF"/>
              </a:solidFill>
              <a:effectLst/>
              <a:latin typeface="Helvetica" pitchFamily="2" charset="0"/>
            </a:endParaRPr>
          </a:p>
        </p:txBody>
      </p:sp>
      <p:pic>
        <p:nvPicPr>
          <p:cNvPr id="9" name="Picture 8">
            <a:extLst>
              <a:ext uri="{FF2B5EF4-FFF2-40B4-BE49-F238E27FC236}">
                <a16:creationId xmlns:a16="http://schemas.microsoft.com/office/drawing/2014/main" id="{071F13B9-1247-F34B-A392-F9E28C093B8F}"/>
              </a:ext>
            </a:extLst>
          </p:cNvPr>
          <p:cNvPicPr>
            <a:picLocks noChangeAspect="1"/>
          </p:cNvPicPr>
          <p:nvPr userDrawn="1"/>
        </p:nvPicPr>
        <p:blipFill>
          <a:blip r:embed="rId2"/>
          <a:stretch>
            <a:fillRect/>
          </a:stretch>
        </p:blipFill>
        <p:spPr>
          <a:xfrm>
            <a:off x="3670302" y="2291617"/>
            <a:ext cx="1684454" cy="2294671"/>
          </a:xfrm>
          <a:prstGeom prst="rect">
            <a:avLst/>
          </a:prstGeom>
        </p:spPr>
      </p:pic>
      <p:pic>
        <p:nvPicPr>
          <p:cNvPr id="10" name="Picture 9">
            <a:extLst>
              <a:ext uri="{FF2B5EF4-FFF2-40B4-BE49-F238E27FC236}">
                <a16:creationId xmlns:a16="http://schemas.microsoft.com/office/drawing/2014/main" id="{E5B89A93-1F8F-3447-A5DD-76B2726A6D57}"/>
              </a:ext>
            </a:extLst>
          </p:cNvPr>
          <p:cNvPicPr>
            <a:picLocks noChangeAspect="1"/>
          </p:cNvPicPr>
          <p:nvPr userDrawn="1"/>
        </p:nvPicPr>
        <p:blipFill>
          <a:blip r:embed="rId3"/>
          <a:stretch>
            <a:fillRect/>
          </a:stretch>
        </p:blipFill>
        <p:spPr>
          <a:xfrm>
            <a:off x="568530" y="0"/>
            <a:ext cx="710973" cy="2291617"/>
          </a:xfrm>
          <a:prstGeom prst="rect">
            <a:avLst/>
          </a:prstGeom>
        </p:spPr>
      </p:pic>
      <p:pic>
        <p:nvPicPr>
          <p:cNvPr id="11" name="Picture 10">
            <a:extLst>
              <a:ext uri="{FF2B5EF4-FFF2-40B4-BE49-F238E27FC236}">
                <a16:creationId xmlns:a16="http://schemas.microsoft.com/office/drawing/2014/main" id="{2893C822-ADCD-2D46-9609-52E133B6AA8F}"/>
              </a:ext>
            </a:extLst>
          </p:cNvPr>
          <p:cNvPicPr>
            <a:picLocks noChangeAspect="1"/>
          </p:cNvPicPr>
          <p:nvPr userDrawn="1"/>
        </p:nvPicPr>
        <p:blipFill>
          <a:blip r:embed="rId4"/>
          <a:stretch>
            <a:fillRect/>
          </a:stretch>
        </p:blipFill>
        <p:spPr>
          <a:xfrm>
            <a:off x="1766376" y="4586288"/>
            <a:ext cx="1407458" cy="2269684"/>
          </a:xfrm>
          <a:prstGeom prst="rect">
            <a:avLst/>
          </a:prstGeom>
        </p:spPr>
      </p:pic>
    </p:spTree>
    <p:extLst>
      <p:ext uri="{BB962C8B-B14F-4D97-AF65-F5344CB8AC3E}">
        <p14:creationId xmlns:p14="http://schemas.microsoft.com/office/powerpoint/2010/main" val="173655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8146" y="973433"/>
            <a:ext cx="5670619" cy="1220142"/>
          </a:xfrm>
        </p:spPr>
        <p:txBody>
          <a:bodyPr anchor="b">
            <a:noAutofit/>
          </a:bodyPr>
          <a:lstStyle>
            <a:lvl1pPr algn="l">
              <a:defRPr lang="en-AU" sz="2800" b="1" smtClean="0">
                <a:solidFill>
                  <a:schemeClr val="bg1"/>
                </a:solidFill>
                <a:effectLst/>
              </a:defRPr>
            </a:lvl1pPr>
          </a:lstStyle>
          <a:p>
            <a:r>
              <a:rPr lang="en-US" dirty="0"/>
              <a:t>Ac</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58146" y="2543833"/>
            <a:ext cx="5670619" cy="276539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 would</a:t>
            </a:r>
            <a:endParaRPr lang="en-AU" dirty="0">
              <a:solidFill>
                <a:srgbClr val="FFFFFF"/>
              </a:solidFill>
              <a:effectLst/>
              <a:latin typeface="Helvetica" pitchFamily="2" charset="0"/>
            </a:endParaRPr>
          </a:p>
        </p:txBody>
      </p:sp>
      <p:sp>
        <p:nvSpPr>
          <p:cNvPr id="4" name="Rectangle 3">
            <a:extLst>
              <a:ext uri="{FF2B5EF4-FFF2-40B4-BE49-F238E27FC236}">
                <a16:creationId xmlns:a16="http://schemas.microsoft.com/office/drawing/2014/main" id="{82B2CA02-5619-624F-A973-2319DAB02C15}"/>
              </a:ext>
            </a:extLst>
          </p:cNvPr>
          <p:cNvSpPr/>
          <p:nvPr userDrawn="1"/>
        </p:nvSpPr>
        <p:spPr>
          <a:xfrm>
            <a:off x="6266046" y="5515276"/>
            <a:ext cx="365760" cy="1342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0D2F0AF-EA09-B44A-BA29-1E0081E85CDB}"/>
              </a:ext>
            </a:extLst>
          </p:cNvPr>
          <p:cNvCxnSpPr>
            <a:cxnSpLocks/>
          </p:cNvCxnSpPr>
          <p:nvPr userDrawn="1"/>
        </p:nvCxnSpPr>
        <p:spPr>
          <a:xfrm>
            <a:off x="6035675" y="5518150"/>
            <a:ext cx="0" cy="13398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423A92-648F-B041-B3DE-B949C6337207}"/>
              </a:ext>
            </a:extLst>
          </p:cNvPr>
          <p:cNvCxnSpPr>
            <a:cxnSpLocks/>
          </p:cNvCxnSpPr>
          <p:nvPr userDrawn="1"/>
        </p:nvCxnSpPr>
        <p:spPr>
          <a:xfrm>
            <a:off x="6782172" y="5518150"/>
            <a:ext cx="0" cy="13398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0B39B04-92E5-BF44-A749-1972D25D3EE0}"/>
              </a:ext>
            </a:extLst>
          </p:cNvPr>
          <p:cNvPicPr>
            <a:picLocks noChangeAspect="1"/>
          </p:cNvPicPr>
          <p:nvPr userDrawn="1"/>
        </p:nvPicPr>
        <p:blipFill>
          <a:blip r:embed="rId2"/>
          <a:stretch>
            <a:fillRect/>
          </a:stretch>
        </p:blipFill>
        <p:spPr>
          <a:xfrm>
            <a:off x="630670" y="634393"/>
            <a:ext cx="714116" cy="682518"/>
          </a:xfrm>
          <a:prstGeom prst="rect">
            <a:avLst/>
          </a:prstGeom>
        </p:spPr>
      </p:pic>
    </p:spTree>
    <p:extLst>
      <p:ext uri="{BB962C8B-B14F-4D97-AF65-F5344CB8AC3E}">
        <p14:creationId xmlns:p14="http://schemas.microsoft.com/office/powerpoint/2010/main" val="53309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ver 7">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AE0ADC-615D-6448-A454-8E3BFDFE3AB6}"/>
              </a:ext>
            </a:extLst>
          </p:cNvPr>
          <p:cNvPicPr>
            <a:picLocks noChangeAspect="1"/>
          </p:cNvPicPr>
          <p:nvPr userDrawn="1"/>
        </p:nvPicPr>
        <p:blipFill rotWithShape="1">
          <a:blip r:embed="rId2" cstate="print">
            <a:alphaModFix amt="82000"/>
            <a:extLst>
              <a:ext uri="{28A0092B-C50C-407E-A947-70E740481C1C}">
                <a14:useLocalDpi xmlns:a14="http://schemas.microsoft.com/office/drawing/2010/main"/>
              </a:ext>
            </a:extLst>
          </a:blip>
          <a:srcRect t="8990" b="10407"/>
          <a:stretch/>
        </p:blipFill>
        <p:spPr>
          <a:xfrm>
            <a:off x="1874133" y="0"/>
            <a:ext cx="8508357" cy="6858000"/>
          </a:xfrm>
          <a:prstGeom prst="rect">
            <a:avLst/>
          </a:prstGeom>
        </p:spPr>
      </p:pic>
      <p:sp>
        <p:nvSpPr>
          <p:cNvPr id="3" name="Subtitle 2"/>
          <p:cNvSpPr>
            <a:spLocks noGrp="1"/>
          </p:cNvSpPr>
          <p:nvPr>
            <p:ph type="subTitle" idx="1" hasCustomPrompt="1"/>
          </p:nvPr>
        </p:nvSpPr>
        <p:spPr>
          <a:xfrm>
            <a:off x="3379262" y="2201937"/>
            <a:ext cx="5809126" cy="3417625"/>
          </a:xfrm>
        </p:spPr>
        <p:txBody>
          <a:bodyPr>
            <a:noAutofit/>
          </a:bodyPr>
          <a:lstStyle>
            <a:lvl1pPr marL="0" indent="0" algn="l">
              <a:lnSpc>
                <a:spcPct val="100000"/>
              </a:lnSpc>
              <a:spcBef>
                <a:spcPts val="0"/>
              </a:spcBef>
              <a:spcAft>
                <a:spcPts val="1400"/>
              </a:spcAft>
              <a:buNone/>
              <a:defRPr lang="en-AU" sz="2900" smtClean="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333599484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10957594"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296920877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Layout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388298"/>
            <a:ext cx="10957594"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5016400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yout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4769769" cy="4081404"/>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AU" dirty="0" err="1">
                <a:effectLst/>
                <a:latin typeface="Helvetica" pitchFamily="2" charset="0"/>
              </a:rPr>
              <a:t>Tiunt</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
        <p:nvSpPr>
          <p:cNvPr id="10" name="Text Placeholder 2">
            <a:extLst>
              <a:ext uri="{FF2B5EF4-FFF2-40B4-BE49-F238E27FC236}">
                <a16:creationId xmlns:a16="http://schemas.microsoft.com/office/drawing/2014/main" id="{3959C1BB-5DB3-4545-BC15-9C1CC6D87E17}"/>
              </a:ext>
            </a:extLst>
          </p:cNvPr>
          <p:cNvSpPr>
            <a:spLocks noGrp="1"/>
          </p:cNvSpPr>
          <p:nvPr>
            <p:ph type="body" idx="16" hasCustomPrompt="1"/>
          </p:nvPr>
        </p:nvSpPr>
        <p:spPr>
          <a:xfrm>
            <a:off x="5544393" y="3847315"/>
            <a:ext cx="3945836" cy="1976435"/>
          </a:xfrm>
          <a:solidFill>
            <a:schemeClr val="tx2"/>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bg1"/>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1" name="Text Placeholder 2">
            <a:extLst>
              <a:ext uri="{FF2B5EF4-FFF2-40B4-BE49-F238E27FC236}">
                <a16:creationId xmlns:a16="http://schemas.microsoft.com/office/drawing/2014/main" id="{C1F96B60-C3E6-1E43-A1EF-B695A728B08B}"/>
              </a:ext>
            </a:extLst>
          </p:cNvPr>
          <p:cNvSpPr>
            <a:spLocks noGrp="1"/>
          </p:cNvSpPr>
          <p:nvPr>
            <p:ph type="body" idx="17" hasCustomPrompt="1"/>
          </p:nvPr>
        </p:nvSpPr>
        <p:spPr>
          <a:xfrm>
            <a:off x="9490229" y="3842720"/>
            <a:ext cx="1991767" cy="1976435"/>
          </a:xfrm>
          <a:solidFill>
            <a:schemeClr val="accent1"/>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bg1"/>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5" name="Text Placeholder 2">
            <a:extLst>
              <a:ext uri="{FF2B5EF4-FFF2-40B4-BE49-F238E27FC236}">
                <a16:creationId xmlns:a16="http://schemas.microsoft.com/office/drawing/2014/main" id="{7424C1E3-128E-1F4F-A796-DB00C9C8B749}"/>
              </a:ext>
            </a:extLst>
          </p:cNvPr>
          <p:cNvSpPr>
            <a:spLocks noGrp="1"/>
          </p:cNvSpPr>
          <p:nvPr>
            <p:ph type="body" idx="18" hasCustomPrompt="1"/>
          </p:nvPr>
        </p:nvSpPr>
        <p:spPr>
          <a:xfrm>
            <a:off x="5544393" y="1882718"/>
            <a:ext cx="1980337" cy="1976435"/>
          </a:xfrm>
          <a:solidFill>
            <a:schemeClr val="bg2"/>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tx1">
                    <a:lumMod val="95000"/>
                    <a:lumOff val="5000"/>
                  </a:schemeClr>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
        <p:nvSpPr>
          <p:cNvPr id="16" name="Text Placeholder 2">
            <a:extLst>
              <a:ext uri="{FF2B5EF4-FFF2-40B4-BE49-F238E27FC236}">
                <a16:creationId xmlns:a16="http://schemas.microsoft.com/office/drawing/2014/main" id="{8F9D2F31-417C-334D-B0FD-273964A68049}"/>
              </a:ext>
            </a:extLst>
          </p:cNvPr>
          <p:cNvSpPr>
            <a:spLocks noGrp="1"/>
          </p:cNvSpPr>
          <p:nvPr>
            <p:ph type="body" idx="19" hasCustomPrompt="1"/>
          </p:nvPr>
        </p:nvSpPr>
        <p:spPr>
          <a:xfrm>
            <a:off x="7524730" y="1878123"/>
            <a:ext cx="3957267" cy="1976435"/>
          </a:xfrm>
          <a:solidFill>
            <a:schemeClr val="tx2">
              <a:lumMod val="10000"/>
              <a:lumOff val="90000"/>
            </a:schemeClr>
          </a:solidFill>
          <a:ln>
            <a:noFill/>
          </a:ln>
        </p:spPr>
        <p:txBody>
          <a:bodyPr lIns="180000" tIns="144000" rIns="108000" anchor="t"/>
          <a:lstStyle>
            <a:lvl1pPr marL="0" indent="0">
              <a:lnSpc>
                <a:spcPct val="100000"/>
              </a:lnSpc>
              <a:spcBef>
                <a:spcPts val="0"/>
              </a:spcBef>
              <a:spcAft>
                <a:spcPts val="300"/>
              </a:spcAft>
              <a:buNone/>
              <a:defRPr lang="en-AU" sz="1800" smtClean="0">
                <a:solidFill>
                  <a:schemeClr val="tx1">
                    <a:lumMod val="95000"/>
                    <a:lumOff val="5000"/>
                  </a:schemeClr>
                </a:solidFill>
                <a:effectLst/>
              </a:defRPr>
            </a:lvl1pPr>
            <a:lvl2pPr marL="457200" indent="0">
              <a:buNone/>
              <a:defRPr sz="15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endParaRPr lang="en-AU" dirty="0">
              <a:solidFill>
                <a:srgbClr val="FFFFFF"/>
              </a:solidFill>
              <a:effectLst/>
              <a:latin typeface="Helvetica" pitchFamily="2" charset="0"/>
            </a:endParaRPr>
          </a:p>
        </p:txBody>
      </p:sp>
    </p:spTree>
    <p:extLst>
      <p:ext uri="{BB962C8B-B14F-4D97-AF65-F5344CB8AC3E}">
        <p14:creationId xmlns:p14="http://schemas.microsoft.com/office/powerpoint/2010/main" val="28470539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Layout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27854" y="1771605"/>
            <a:ext cx="10335070" cy="726268"/>
          </a:xfrm>
        </p:spPr>
        <p:txBody>
          <a:bodyPr/>
          <a:lstStyle>
            <a:lvl1pPr marL="0" indent="0">
              <a:lnSpc>
                <a:spcPct val="100000"/>
              </a:lnSpc>
              <a:spcBef>
                <a:spcPts val="0"/>
              </a:spcBef>
              <a:spcAft>
                <a:spcPts val="1500"/>
              </a:spcAft>
              <a:buFont typeface="Arial" panose="020B0604020202020204" pitchFamily="34" charset="0"/>
              <a:buNone/>
              <a:defRPr lang="en-AU" sz="18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Pelignis</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
        <p:nvSpPr>
          <p:cNvPr id="10" name="Content Placeholder 2">
            <a:extLst>
              <a:ext uri="{FF2B5EF4-FFF2-40B4-BE49-F238E27FC236}">
                <a16:creationId xmlns:a16="http://schemas.microsoft.com/office/drawing/2014/main" id="{680FFF11-A66E-3743-A5B6-B27679EAC2F4}"/>
              </a:ext>
            </a:extLst>
          </p:cNvPr>
          <p:cNvSpPr>
            <a:spLocks noGrp="1"/>
          </p:cNvSpPr>
          <p:nvPr>
            <p:ph idx="13" hasCustomPrompt="1"/>
          </p:nvPr>
        </p:nvSpPr>
        <p:spPr>
          <a:xfrm>
            <a:off x="716479" y="2507743"/>
            <a:ext cx="10756142" cy="3123623"/>
          </a:xfrm>
          <a:noFill/>
        </p:spPr>
        <p:txBody>
          <a:bodyPr tIns="90000" bIns="46800"/>
          <a:lstStyle>
            <a:lvl1pPr marL="0" indent="0">
              <a:lnSpc>
                <a:spcPct val="100000"/>
              </a:lnSpc>
              <a:spcBef>
                <a:spcPts val="0"/>
              </a:spcBef>
              <a:spcAft>
                <a:spcPts val="1600"/>
              </a:spcAft>
              <a:buFont typeface="Arial" panose="020B0604020202020204" pitchFamily="34" charset="0"/>
              <a:buNone/>
              <a:defRPr lang="en-AU" sz="1500" smtClean="0">
                <a:effectLst/>
              </a:defRPr>
            </a:lvl1pPr>
            <a:lvl2pPr>
              <a:defRPr sz="1500"/>
            </a:lvl2pPr>
            <a:lvl3pPr>
              <a:defRPr sz="1500"/>
            </a:lvl3pPr>
            <a:lvl4pPr>
              <a:defRPr sz="1500"/>
            </a:lvl4pPr>
            <a:lvl5pPr>
              <a:defRPr sz="1500"/>
            </a:lvl5pPr>
          </a:lstStyle>
          <a:p>
            <a:r>
              <a:rPr lang="en-US" dirty="0"/>
              <a:t>Click to insert table</a:t>
            </a:r>
            <a:endParaRPr lang="en-AU" dirty="0">
              <a:effectLst/>
              <a:latin typeface="Helvetica" pitchFamily="2" charset="0"/>
            </a:endParaRPr>
          </a:p>
        </p:txBody>
      </p:sp>
    </p:spTree>
    <p:extLst>
      <p:ext uri="{BB962C8B-B14F-4D97-AF65-F5344CB8AC3E}">
        <p14:creationId xmlns:p14="http://schemas.microsoft.com/office/powerpoint/2010/main" val="106464896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Layout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1478598" y="2182197"/>
            <a:ext cx="4213990" cy="3359257"/>
          </a:xfrm>
        </p:spPr>
        <p:txBody>
          <a:bodyPr tIns="0"/>
          <a:lstStyle>
            <a:lvl1pPr marL="0" indent="0">
              <a:lnSpc>
                <a:spcPct val="100000"/>
              </a:lnSpc>
              <a:spcBef>
                <a:spcPts val="500"/>
              </a:spcBef>
              <a:spcAft>
                <a:spcPts val="1500"/>
              </a:spcAft>
              <a:buFont typeface="Arial" panose="020B0604020202020204" pitchFamily="34" charset="0"/>
              <a:buNone/>
              <a:defRPr lang="en-AU" sz="15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Ro </a:t>
            </a:r>
            <a:r>
              <a:rPr lang="en-US" dirty="0" err="1"/>
              <a:t>consed</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5101147"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
        <p:nvSpPr>
          <p:cNvPr id="10" name="Content Placeholder 2">
            <a:extLst>
              <a:ext uri="{FF2B5EF4-FFF2-40B4-BE49-F238E27FC236}">
                <a16:creationId xmlns:a16="http://schemas.microsoft.com/office/drawing/2014/main" id="{680FFF11-A66E-3743-A5B6-B27679EAC2F4}"/>
              </a:ext>
            </a:extLst>
          </p:cNvPr>
          <p:cNvSpPr>
            <a:spLocks noGrp="1"/>
          </p:cNvSpPr>
          <p:nvPr>
            <p:ph idx="13" hasCustomPrompt="1"/>
          </p:nvPr>
        </p:nvSpPr>
        <p:spPr>
          <a:xfrm>
            <a:off x="6947646" y="2182197"/>
            <a:ext cx="4213990" cy="3515695"/>
          </a:xfrm>
          <a:noFill/>
        </p:spPr>
        <p:txBody>
          <a:bodyPr tIns="0" bIns="46800"/>
          <a:lstStyle>
            <a:lvl1pPr marL="0" marR="0" indent="0" algn="l" defTabSz="914400" rtl="0" eaLnBrk="1" fontAlgn="auto" latinLnBrk="0" hangingPunct="1">
              <a:lnSpc>
                <a:spcPct val="100000"/>
              </a:lnSpc>
              <a:spcBef>
                <a:spcPts val="500"/>
              </a:spcBef>
              <a:spcAft>
                <a:spcPts val="1500"/>
              </a:spcAft>
              <a:buClrTx/>
              <a:buSzTx/>
              <a:buFont typeface="Arial" panose="020B0604020202020204" pitchFamily="34" charset="0"/>
              <a:buNone/>
              <a:tabLst/>
              <a:defRPr lang="en-AU" sz="1500" smtClean="0">
                <a:effectLst/>
              </a:defRPr>
            </a:lvl1pPr>
            <a:lvl2pPr>
              <a:defRPr sz="1500"/>
            </a:lvl2pPr>
            <a:lvl3pPr>
              <a:defRPr sz="1500"/>
            </a:lvl3pPr>
            <a:lvl4pPr>
              <a:defRPr sz="1500"/>
            </a:lvl4pPr>
            <a:lvl5pPr>
              <a:defRPr sz="1500"/>
            </a:lvl5pPr>
          </a:lstStyle>
          <a:p>
            <a:pPr marL="0" marR="0" lvl="0" indent="0" algn="l" defTabSz="914400" rtl="0" eaLnBrk="1" fontAlgn="auto" latinLnBrk="0" hangingPunct="1">
              <a:lnSpc>
                <a:spcPct val="100000"/>
              </a:lnSpc>
              <a:spcBef>
                <a:spcPts val="0"/>
              </a:spcBef>
              <a:spcAft>
                <a:spcPts val="1600"/>
              </a:spcAft>
              <a:buClrTx/>
              <a:buSzTx/>
              <a:buFont typeface="Arial" panose="020B0604020202020204" pitchFamily="34" charset="0"/>
              <a:buNone/>
              <a:tabLst/>
              <a:defRPr/>
            </a:pPr>
            <a:r>
              <a:rPr lang="en-US" dirty="0"/>
              <a:t>Ro </a:t>
            </a:r>
            <a:r>
              <a:rPr lang="en-US" dirty="0" err="1"/>
              <a:t>consed</a:t>
            </a:r>
            <a:endParaRPr lang="en-AU" dirty="0">
              <a:effectLst/>
              <a:latin typeface="Helvetica" pitchFamily="2" charset="0"/>
            </a:endParaRPr>
          </a:p>
        </p:txBody>
      </p:sp>
      <p:sp>
        <p:nvSpPr>
          <p:cNvPr id="15" name="Text Placeholder 2">
            <a:extLst>
              <a:ext uri="{FF2B5EF4-FFF2-40B4-BE49-F238E27FC236}">
                <a16:creationId xmlns:a16="http://schemas.microsoft.com/office/drawing/2014/main" id="{6F96D124-1F00-DC4C-9384-D7CA80EA6C5A}"/>
              </a:ext>
            </a:extLst>
          </p:cNvPr>
          <p:cNvSpPr>
            <a:spLocks noGrp="1"/>
          </p:cNvSpPr>
          <p:nvPr>
            <p:ph type="body" idx="14" hasCustomPrompt="1"/>
          </p:nvPr>
        </p:nvSpPr>
        <p:spPr>
          <a:xfrm>
            <a:off x="5916478" y="1137921"/>
            <a:ext cx="5101147"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spTree>
    <p:extLst>
      <p:ext uri="{BB962C8B-B14F-4D97-AF65-F5344CB8AC3E}">
        <p14:creationId xmlns:p14="http://schemas.microsoft.com/office/powerpoint/2010/main" val="8505964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8520DE-9604-514D-9A44-1CC3729B9F8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5658416" y="2272421"/>
            <a:ext cx="5113662" cy="1186004"/>
          </a:xfrm>
        </p:spPr>
        <p:txBody>
          <a:bodyPr anchor="b"/>
          <a:lstStyle>
            <a:lvl1pPr>
              <a:defRPr sz="3400" b="1" spc="-30" baseline="0">
                <a:solidFill>
                  <a:schemeClr val="accent2"/>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5658416" y="3745828"/>
            <a:ext cx="5113662" cy="1328416"/>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
        <p:nvSpPr>
          <p:cNvPr id="20" name="Picture Placeholder 2">
            <a:extLst>
              <a:ext uri="{FF2B5EF4-FFF2-40B4-BE49-F238E27FC236}">
                <a16:creationId xmlns:a16="http://schemas.microsoft.com/office/drawing/2014/main" id="{6DC7C851-CFFF-5142-B698-9A19B56DBC1A}"/>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Tree>
    <p:extLst>
      <p:ext uri="{BB962C8B-B14F-4D97-AF65-F5344CB8AC3E}">
        <p14:creationId xmlns:p14="http://schemas.microsoft.com/office/powerpoint/2010/main" val="167432137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ayout 4">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9475705F-056C-E84F-941D-51846364E08B}"/>
              </a:ext>
            </a:extLst>
          </p:cNvPr>
          <p:cNvSpPr>
            <a:spLocks noGrp="1"/>
          </p:cNvSpPr>
          <p:nvPr>
            <p:ph type="pic" idx="13"/>
          </p:nvPr>
        </p:nvSpPr>
        <p:spPr>
          <a:xfrm>
            <a:off x="6008966" y="1846729"/>
            <a:ext cx="5463655" cy="3953434"/>
          </a:xfrm>
        </p:spPr>
        <p:txBody>
          <a:bodyPr anchor="t"/>
          <a:lstStyle>
            <a:lvl1pPr marL="0" indent="0" algn="ctr">
              <a:buNone/>
              <a:defRPr sz="18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1478598" y="2182197"/>
            <a:ext cx="4213990" cy="3359257"/>
          </a:xfrm>
        </p:spPr>
        <p:txBody>
          <a:bodyPr tIns="0"/>
          <a:lstStyle>
            <a:lvl1pPr marL="0" indent="0">
              <a:lnSpc>
                <a:spcPct val="100000"/>
              </a:lnSpc>
              <a:spcBef>
                <a:spcPts val="500"/>
              </a:spcBef>
              <a:spcAft>
                <a:spcPts val="1500"/>
              </a:spcAft>
              <a:buFont typeface="Arial" panose="020B0604020202020204" pitchFamily="34" charset="0"/>
              <a:buNone/>
              <a:defRPr lang="en-AU" sz="15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text</a:t>
            </a:r>
            <a:endParaRPr lang="en-AU" dirty="0">
              <a:effectLst/>
              <a:latin typeface="Helvetica" pitchFamily="2" charset="0"/>
            </a:endParaRP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7569"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7633109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Layout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27854" y="589218"/>
            <a:ext cx="10326658" cy="467226"/>
          </a:xfrm>
        </p:spPr>
        <p:txBody>
          <a:bodyPr anchor="b"/>
          <a:lstStyle>
            <a:lvl1pPr>
              <a:defRPr sz="2400" b="1">
                <a:solidFill>
                  <a:schemeClr val="accent1"/>
                </a:solidFill>
              </a:defRPr>
            </a:lvl1pPr>
          </a:lstStyle>
          <a:p>
            <a:r>
              <a:rPr lang="en-US" dirty="0"/>
              <a:t>Heading</a:t>
            </a:r>
          </a:p>
        </p:txBody>
      </p:sp>
      <p:sp>
        <p:nvSpPr>
          <p:cNvPr id="9" name="Text Placeholder 2">
            <a:extLst>
              <a:ext uri="{FF2B5EF4-FFF2-40B4-BE49-F238E27FC236}">
                <a16:creationId xmlns:a16="http://schemas.microsoft.com/office/drawing/2014/main" id="{1B0CD470-0980-9846-9280-4B88DEA185B2}"/>
              </a:ext>
            </a:extLst>
          </p:cNvPr>
          <p:cNvSpPr>
            <a:spLocks noGrp="1"/>
          </p:cNvSpPr>
          <p:nvPr>
            <p:ph type="body" idx="1" hasCustomPrompt="1"/>
          </p:nvPr>
        </p:nvSpPr>
        <p:spPr>
          <a:xfrm>
            <a:off x="636266" y="1137921"/>
            <a:ext cx="10326658" cy="58921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a:t>
            </a:r>
          </a:p>
        </p:txBody>
      </p:sp>
      <p:pic>
        <p:nvPicPr>
          <p:cNvPr id="6" name="Picture 5">
            <a:extLst>
              <a:ext uri="{FF2B5EF4-FFF2-40B4-BE49-F238E27FC236}">
                <a16:creationId xmlns:a16="http://schemas.microsoft.com/office/drawing/2014/main" id="{937501CE-2B8C-9147-A765-4D4D0CD0DB6A}"/>
              </a:ext>
            </a:extLst>
          </p:cNvPr>
          <p:cNvPicPr>
            <a:picLocks noChangeAspect="1"/>
          </p:cNvPicPr>
          <p:nvPr userDrawn="1"/>
        </p:nvPicPr>
        <p:blipFill>
          <a:blip r:embed="rId2"/>
          <a:stretch>
            <a:fillRect/>
          </a:stretch>
        </p:blipFill>
        <p:spPr>
          <a:xfrm>
            <a:off x="716479" y="6122499"/>
            <a:ext cx="10756142" cy="406659"/>
          </a:xfrm>
          <a:prstGeom prst="rect">
            <a:avLst/>
          </a:prstGeom>
        </p:spPr>
      </p:pic>
      <p:pic>
        <p:nvPicPr>
          <p:cNvPr id="14" name="Picture 13">
            <a:extLst>
              <a:ext uri="{FF2B5EF4-FFF2-40B4-BE49-F238E27FC236}">
                <a16:creationId xmlns:a16="http://schemas.microsoft.com/office/drawing/2014/main" id="{13DC2E27-8F05-C040-A05C-D8E2B79274C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286" y="6188125"/>
            <a:ext cx="663137" cy="282186"/>
          </a:xfrm>
          <a:prstGeom prst="rect">
            <a:avLst/>
          </a:prstGeom>
        </p:spPr>
      </p:pic>
    </p:spTree>
    <p:extLst>
      <p:ext uri="{BB962C8B-B14F-4D97-AF65-F5344CB8AC3E}">
        <p14:creationId xmlns:p14="http://schemas.microsoft.com/office/powerpoint/2010/main" val="8348469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ver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08152-A3CE-E74C-8704-ED0CA74E8B5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A44100E-027F-E643-8E48-32B4F0C8FFE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398459" y="2122361"/>
            <a:ext cx="5592436" cy="1220142"/>
          </a:xfrm>
        </p:spPr>
        <p:txBody>
          <a:bodyPr anchor="t"/>
          <a:lstStyle>
            <a:lvl1pPr>
              <a:defRPr sz="3400">
                <a:solidFill>
                  <a:schemeClr val="bg1"/>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p:nvPr>
        </p:nvSpPr>
        <p:spPr>
          <a:xfrm>
            <a:off x="6398459" y="3360789"/>
            <a:ext cx="5592436" cy="2185163"/>
          </a:xfrm>
        </p:spPr>
        <p:txBody>
          <a:bodyPr/>
          <a:lstStyle>
            <a:lvl1pPr marL="0" indent="0">
              <a:lnSpc>
                <a:spcPts val="2050"/>
              </a:lnSpc>
              <a:spcBef>
                <a:spcPts val="0"/>
              </a:spcBef>
              <a:buNone/>
              <a:defRPr lang="en-AU" sz="1600" smtClean="0">
                <a:solidFill>
                  <a:schemeClr val="bg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4"/>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1">
                    <a:lumMod val="85000"/>
                    <a:lumOff val="15000"/>
                  </a:schemeClr>
                </a:solidFill>
              </a:rPr>
              <a:t>UTS CRICOS 00099F</a:t>
            </a:r>
          </a:p>
        </p:txBody>
      </p:sp>
    </p:spTree>
    <p:extLst>
      <p:ext uri="{BB962C8B-B14F-4D97-AF65-F5344CB8AC3E}">
        <p14:creationId xmlns:p14="http://schemas.microsoft.com/office/powerpoint/2010/main" val="3811580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CDC8335-2624-9446-A90D-6DDFCA9AC2FF}"/>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7535118" y="2181652"/>
            <a:ext cx="4232797" cy="1247348"/>
          </a:xfrm>
        </p:spPr>
        <p:txBody>
          <a:bodyPr anchor="t"/>
          <a:lstStyle>
            <a:lvl1pPr>
              <a:defRPr sz="3400" b="1" spc="-30" baseline="0">
                <a:solidFill>
                  <a:schemeClr val="tx1">
                    <a:lumMod val="85000"/>
                    <a:lumOff val="15000"/>
                  </a:schemeClr>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7535118" y="3429000"/>
            <a:ext cx="4232797" cy="2185163"/>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
        <p:nvSpPr>
          <p:cNvPr id="6" name="TextBox 5">
            <a:extLst>
              <a:ext uri="{FF2B5EF4-FFF2-40B4-BE49-F238E27FC236}">
                <a16:creationId xmlns:a16="http://schemas.microsoft.com/office/drawing/2014/main" id="{5D0D74A7-5BDD-6A4F-B249-910440AD9E9A}"/>
              </a:ext>
            </a:extLst>
          </p:cNvPr>
          <p:cNvSpPr txBox="1"/>
          <p:nvPr userDrawn="1"/>
        </p:nvSpPr>
        <p:spPr>
          <a:xfrm>
            <a:off x="619685" y="6420897"/>
            <a:ext cx="1748412" cy="246221"/>
          </a:xfrm>
          <a:prstGeom prst="rect">
            <a:avLst/>
          </a:prstGeom>
          <a:noFill/>
        </p:spPr>
        <p:txBody>
          <a:bodyPr wrap="square" rtlCol="0">
            <a:spAutoFit/>
          </a:bodyPr>
          <a:lstStyle/>
          <a:p>
            <a:pPr algn="l"/>
            <a:r>
              <a:rPr lang="en-US" sz="1000" dirty="0">
                <a:solidFill>
                  <a:schemeClr val="bg1"/>
                </a:solidFill>
              </a:rPr>
              <a:t>UTS CRICOS 00099F</a:t>
            </a:r>
          </a:p>
        </p:txBody>
      </p:sp>
      <p:pic>
        <p:nvPicPr>
          <p:cNvPr id="8" name="Picture 7">
            <a:extLst>
              <a:ext uri="{FF2B5EF4-FFF2-40B4-BE49-F238E27FC236}">
                <a16:creationId xmlns:a16="http://schemas.microsoft.com/office/drawing/2014/main" id="{D9A5829D-0D3F-904D-9EA2-9538BC4D257E}"/>
              </a:ext>
            </a:extLst>
          </p:cNvPr>
          <p:cNvPicPr>
            <a:picLocks noChangeAspect="1"/>
          </p:cNvPicPr>
          <p:nvPr userDrawn="1"/>
        </p:nvPicPr>
        <p:blipFill>
          <a:blip r:embed="rId2"/>
          <a:stretch>
            <a:fillRect/>
          </a:stretch>
        </p:blipFill>
        <p:spPr>
          <a:xfrm>
            <a:off x="630670" y="634393"/>
            <a:ext cx="714116" cy="682518"/>
          </a:xfrm>
          <a:prstGeom prst="rect">
            <a:avLst/>
          </a:prstGeom>
        </p:spPr>
      </p:pic>
    </p:spTree>
    <p:extLst>
      <p:ext uri="{BB962C8B-B14F-4D97-AF65-F5344CB8AC3E}">
        <p14:creationId xmlns:p14="http://schemas.microsoft.com/office/powerpoint/2010/main" val="5991237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A3F461D9-7978-1349-866D-E5697B7D998A}"/>
              </a:ext>
            </a:extLst>
          </p:cNvPr>
          <p:cNvSpPr>
            <a:spLocks noGrp="1"/>
          </p:cNvSpPr>
          <p:nvPr>
            <p:ph type="pic" idx="10" hasCustomPrompt="1"/>
          </p:nvPr>
        </p:nvSpPr>
        <p:spPr>
          <a:xfrm>
            <a:off x="0" y="0"/>
            <a:ext cx="12191999" cy="6858000"/>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6" name="TextBox 5">
            <a:extLst>
              <a:ext uri="{FF2B5EF4-FFF2-40B4-BE49-F238E27FC236}">
                <a16:creationId xmlns:a16="http://schemas.microsoft.com/office/drawing/2014/main" id="{02A1FD67-3299-CA49-B972-E63A734FFB5E}"/>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1"/>
                </a:solidFill>
              </a:rPr>
              <a:t>UTS CRICOS 00099F</a:t>
            </a:r>
          </a:p>
        </p:txBody>
      </p:sp>
      <p:pic>
        <p:nvPicPr>
          <p:cNvPr id="9" name="Picture 8">
            <a:extLst>
              <a:ext uri="{FF2B5EF4-FFF2-40B4-BE49-F238E27FC236}">
                <a16:creationId xmlns:a16="http://schemas.microsoft.com/office/drawing/2014/main" id="{A3F084B7-6B12-EB47-8096-902B752E3ABC}"/>
              </a:ext>
            </a:extLst>
          </p:cNvPr>
          <p:cNvPicPr>
            <a:picLocks noChangeAspect="1"/>
          </p:cNvPicPr>
          <p:nvPr userDrawn="1"/>
        </p:nvPicPr>
        <p:blipFill>
          <a:blip r:embed="rId2"/>
          <a:stretch>
            <a:fillRect/>
          </a:stretch>
        </p:blipFill>
        <p:spPr>
          <a:xfrm>
            <a:off x="630670" y="634393"/>
            <a:ext cx="714116" cy="682518"/>
          </a:xfrm>
          <a:prstGeom prst="rect">
            <a:avLst/>
          </a:prstGeom>
        </p:spPr>
      </p:pic>
      <p:sp>
        <p:nvSpPr>
          <p:cNvPr id="2" name="Title 1"/>
          <p:cNvSpPr>
            <a:spLocks noGrp="1"/>
          </p:cNvSpPr>
          <p:nvPr>
            <p:ph type="ctrTitle" hasCustomPrompt="1"/>
          </p:nvPr>
        </p:nvSpPr>
        <p:spPr>
          <a:xfrm>
            <a:off x="6112788" y="2382129"/>
            <a:ext cx="4814292" cy="1157029"/>
          </a:xfrm>
        </p:spPr>
        <p:txBody>
          <a:bodyPr anchor="ctr">
            <a:noAutofit/>
          </a:bodyPr>
          <a:lstStyle>
            <a:lvl1pPr algn="l">
              <a:defRPr lang="en-AU" sz="3400" b="1" spc="-30" baseline="0" smtClean="0">
                <a:solidFill>
                  <a:schemeClr val="accent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13" name="Text Placeholder 2">
            <a:extLst>
              <a:ext uri="{FF2B5EF4-FFF2-40B4-BE49-F238E27FC236}">
                <a16:creationId xmlns:a16="http://schemas.microsoft.com/office/drawing/2014/main" id="{DF3B029A-70EF-BD40-862C-C1426A0C7BDF}"/>
              </a:ext>
            </a:extLst>
          </p:cNvPr>
          <p:cNvSpPr>
            <a:spLocks noGrp="1"/>
          </p:cNvSpPr>
          <p:nvPr>
            <p:ph type="body" idx="12" hasCustomPrompt="1"/>
          </p:nvPr>
        </p:nvSpPr>
        <p:spPr>
          <a:xfrm>
            <a:off x="7308489" y="3494333"/>
            <a:ext cx="4018641" cy="1329128"/>
          </a:xfrm>
        </p:spPr>
        <p:txBody>
          <a:bodyPr/>
          <a:lstStyle>
            <a:lvl1pPr marL="0" indent="0">
              <a:lnSpc>
                <a:spcPct val="100000"/>
              </a:lnSpc>
              <a:spcBef>
                <a:spcPts val="0"/>
              </a:spcBef>
              <a:buNone/>
              <a:defRPr lang="en-AU" sz="2000" smtClean="0">
                <a:solidFill>
                  <a:schemeClr val="tx1">
                    <a:lumMod val="85000"/>
                    <a:lumOff val="1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spTree>
    <p:extLst>
      <p:ext uri="{BB962C8B-B14F-4D97-AF65-F5344CB8AC3E}">
        <p14:creationId xmlns:p14="http://schemas.microsoft.com/office/powerpoint/2010/main" val="39937012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85B35B0-7E16-6347-9ABB-1E71DBC12D5C}"/>
              </a:ext>
            </a:extLst>
          </p:cNvPr>
          <p:cNvSpPr>
            <a:spLocks noGrp="1"/>
          </p:cNvSpPr>
          <p:nvPr>
            <p:ph type="pic" idx="10" hasCustomPrompt="1"/>
          </p:nvPr>
        </p:nvSpPr>
        <p:spPr>
          <a:xfrm>
            <a:off x="-1" y="0"/>
            <a:ext cx="6391175" cy="6858000"/>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6" name="TextBox 5">
            <a:extLst>
              <a:ext uri="{FF2B5EF4-FFF2-40B4-BE49-F238E27FC236}">
                <a16:creationId xmlns:a16="http://schemas.microsoft.com/office/drawing/2014/main" id="{D33B5CED-F544-F742-9789-3164A6A500D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bg2"/>
                </a:solidFill>
              </a:rPr>
              <a:t>UTS CRICOS 00099F</a:t>
            </a:r>
          </a:p>
        </p:txBody>
      </p:sp>
      <p:sp>
        <p:nvSpPr>
          <p:cNvPr id="2" name="Title 1"/>
          <p:cNvSpPr>
            <a:spLocks noGrp="1"/>
          </p:cNvSpPr>
          <p:nvPr>
            <p:ph type="ctrTitle" hasCustomPrompt="1"/>
          </p:nvPr>
        </p:nvSpPr>
        <p:spPr>
          <a:xfrm>
            <a:off x="7120890" y="3301566"/>
            <a:ext cx="5071110" cy="1201854"/>
          </a:xfrm>
        </p:spPr>
        <p:txBody>
          <a:bodyPr anchor="b">
            <a:noAutofit/>
          </a:bodyPr>
          <a:lstStyle>
            <a:lvl1pPr algn="l">
              <a:defRPr lang="en-AU" sz="3400" b="1" spc="-30" baseline="0" smtClean="0">
                <a:solidFill>
                  <a:schemeClr val="tx1">
                    <a:lumMod val="85000"/>
                    <a:lumOff val="15000"/>
                  </a:schemeClr>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7120890" y="4670298"/>
            <a:ext cx="5071110" cy="1483672"/>
          </a:xfrm>
        </p:spPr>
        <p:txBody>
          <a:bodyPr>
            <a:noAutofit/>
          </a:bodyPr>
          <a:lstStyle>
            <a:lvl1pPr marL="0" indent="0" algn="l">
              <a:lnSpc>
                <a:spcPct val="100000"/>
              </a:lnSpc>
              <a:spcBef>
                <a:spcPts val="0"/>
              </a:spcBef>
              <a:buNone/>
              <a:defRPr lang="en-AU" sz="2000" smtClean="0">
                <a:solidFill>
                  <a:schemeClr val="tx1">
                    <a:lumMod val="85000"/>
                    <a:lumOff val="15000"/>
                  </a:schemeClr>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err="1"/>
              <a:t>Ligenimus</a:t>
            </a:r>
            <a:endParaRPr lang="en-US" dirty="0"/>
          </a:p>
        </p:txBody>
      </p:sp>
    </p:spTree>
    <p:extLst>
      <p:ext uri="{BB962C8B-B14F-4D97-AF65-F5344CB8AC3E}">
        <p14:creationId xmlns:p14="http://schemas.microsoft.com/office/powerpoint/2010/main" val="25888520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EA0ED4D8-6F83-E64C-B78D-18D8732B4209}"/>
              </a:ext>
            </a:extLst>
          </p:cNvPr>
          <p:cNvSpPr>
            <a:spLocks noGrp="1"/>
          </p:cNvSpPr>
          <p:nvPr>
            <p:ph type="pic" idx="10" hasCustomPrompt="1"/>
          </p:nvPr>
        </p:nvSpPr>
        <p:spPr>
          <a:xfrm>
            <a:off x="-1191188" y="-766482"/>
            <a:ext cx="6561492" cy="6561492"/>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146999" y="3036761"/>
            <a:ext cx="5592436" cy="1220142"/>
          </a:xfrm>
        </p:spPr>
        <p:txBody>
          <a:bodyPr anchor="b"/>
          <a:lstStyle>
            <a:lvl1pPr>
              <a:defRPr sz="3400" b="1" spc="-30" baseline="0">
                <a:solidFill>
                  <a:schemeClr val="accent2"/>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158429" y="4663440"/>
            <a:ext cx="5592436" cy="1762622"/>
          </a:xfrm>
        </p:spPr>
        <p:txBody>
          <a:bodyPr/>
          <a:lstStyle>
            <a:lvl1pPr marL="0" indent="0">
              <a:lnSpc>
                <a:spcPct val="100000"/>
              </a:lnSpc>
              <a:spcBef>
                <a:spcPts val="0"/>
              </a:spcBef>
              <a:buNone/>
              <a:defRPr lang="en-AU" sz="2000" smtClean="0">
                <a:solidFill>
                  <a:schemeClr val="tx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2">
                    <a:lumMod val="50000"/>
                  </a:schemeClr>
                </a:solidFill>
              </a:rPr>
              <a:t>UTS CRICOS 00099F</a:t>
            </a:r>
          </a:p>
        </p:txBody>
      </p:sp>
    </p:spTree>
    <p:extLst>
      <p:ext uri="{BB962C8B-B14F-4D97-AF65-F5344CB8AC3E}">
        <p14:creationId xmlns:p14="http://schemas.microsoft.com/office/powerpoint/2010/main" val="3114284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6146999" y="3036761"/>
            <a:ext cx="5592436" cy="1220142"/>
          </a:xfrm>
        </p:spPr>
        <p:txBody>
          <a:bodyPr anchor="b"/>
          <a:lstStyle>
            <a:lvl1pPr>
              <a:defRPr sz="3400" b="1" spc="-30" baseline="0">
                <a:solidFill>
                  <a:schemeClr val="tx1"/>
                </a:solidFill>
              </a:defRPr>
            </a:lvl1pPr>
          </a:lstStyle>
          <a:p>
            <a:r>
              <a:rPr lang="en-US" dirty="0"/>
              <a:t>Title 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6158429" y="4663440"/>
            <a:ext cx="5592436" cy="1762622"/>
          </a:xfrm>
        </p:spPr>
        <p:txBody>
          <a:bodyPr/>
          <a:lstStyle>
            <a:lvl1pPr marL="0" indent="0">
              <a:lnSpc>
                <a:spcPct val="100000"/>
              </a:lnSpc>
              <a:spcBef>
                <a:spcPts val="0"/>
              </a:spcBef>
              <a:buNone/>
              <a:defRPr lang="en-AU" sz="2000" smtClean="0">
                <a:solidFill>
                  <a:schemeClr val="tx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Ligenimus</a:t>
            </a:r>
            <a:endParaRPr lang="en-GB" dirty="0"/>
          </a:p>
        </p:txBody>
      </p:sp>
      <p:pic>
        <p:nvPicPr>
          <p:cNvPr id="8" name="Picture 7">
            <a:extLst>
              <a:ext uri="{FF2B5EF4-FFF2-40B4-BE49-F238E27FC236}">
                <a16:creationId xmlns:a16="http://schemas.microsoft.com/office/drawing/2014/main" id="{AAB7304E-0E27-AF47-BD7A-0A8B3B31AC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42849" y="707332"/>
            <a:ext cx="748146" cy="709155"/>
          </a:xfrm>
          <a:prstGeom prst="rect">
            <a:avLst/>
          </a:prstGeom>
        </p:spPr>
      </p:pic>
      <p:sp>
        <p:nvSpPr>
          <p:cNvPr id="9" name="TextBox 8">
            <a:extLst>
              <a:ext uri="{FF2B5EF4-FFF2-40B4-BE49-F238E27FC236}">
                <a16:creationId xmlns:a16="http://schemas.microsoft.com/office/drawing/2014/main" id="{8CF341A3-F22A-8F43-98A2-33A1DF177A05}"/>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dirty="0">
                <a:solidFill>
                  <a:schemeClr val="tx1">
                    <a:lumMod val="85000"/>
                    <a:lumOff val="15000"/>
                  </a:schemeClr>
                </a:solidFill>
              </a:rPr>
              <a:t>UTS CRICOS 00099F</a:t>
            </a:r>
          </a:p>
        </p:txBody>
      </p:sp>
      <p:sp>
        <p:nvSpPr>
          <p:cNvPr id="7" name="Picture Placeholder 2">
            <a:extLst>
              <a:ext uri="{FF2B5EF4-FFF2-40B4-BE49-F238E27FC236}">
                <a16:creationId xmlns:a16="http://schemas.microsoft.com/office/drawing/2014/main" id="{B070798B-3B0A-5948-B421-23D8843BB416}"/>
              </a:ext>
            </a:extLst>
          </p:cNvPr>
          <p:cNvSpPr>
            <a:spLocks noGrp="1"/>
          </p:cNvSpPr>
          <p:nvPr>
            <p:ph type="pic" idx="10" hasCustomPrompt="1"/>
          </p:nvPr>
        </p:nvSpPr>
        <p:spPr>
          <a:xfrm>
            <a:off x="-1191188" y="-766482"/>
            <a:ext cx="6561492" cy="6561492"/>
          </a:xfrm>
        </p:spPr>
        <p:txBody>
          <a:bodyPr anchor="ctr"/>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Tree>
    <p:extLst>
      <p:ext uri="{BB962C8B-B14F-4D97-AF65-F5344CB8AC3E}">
        <p14:creationId xmlns:p14="http://schemas.microsoft.com/office/powerpoint/2010/main" val="260135401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7">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895C320-85D8-7946-80F1-AF205B05ECDC}"/>
              </a:ext>
            </a:extLst>
          </p:cNvPr>
          <p:cNvSpPr>
            <a:spLocks noGrp="1"/>
          </p:cNvSpPr>
          <p:nvPr>
            <p:ph type="pic" idx="10" hasCustomPrompt="1"/>
          </p:nvPr>
        </p:nvSpPr>
        <p:spPr>
          <a:xfrm>
            <a:off x="1476397" y="1714500"/>
            <a:ext cx="4117985" cy="4105255"/>
          </a:xfrm>
        </p:spPr>
        <p:txBody>
          <a:bodyPr anchor="t"/>
          <a:lstStyle>
            <a:lvl1pPr marL="0" indent="0" algn="ctr">
              <a:buNone/>
              <a:defRPr sz="24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2441842"/>
            <a:ext cx="5001987" cy="1201854"/>
          </a:xfrm>
        </p:spPr>
        <p:txBody>
          <a:bodyPr anchor="b">
            <a:noAutofit/>
          </a:bodyPr>
          <a:lstStyle>
            <a:lvl1pPr algn="l">
              <a:defRPr lang="en-AU" sz="2800" b="1" spc="-20" baseline="0" smtClean="0">
                <a:solidFill>
                  <a:schemeClr val="accent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3661984"/>
            <a:ext cx="5001987" cy="1483672"/>
          </a:xfrm>
        </p:spPr>
        <p:txBody>
          <a:bodyPr>
            <a:noAutofit/>
          </a:bodyPr>
          <a:lstStyle>
            <a:lvl1pPr marL="0" indent="0" algn="l">
              <a:lnSpc>
                <a:spcPct val="100000"/>
              </a:lnSpc>
              <a:spcBef>
                <a:spcPts val="0"/>
              </a:spcBef>
              <a:buNone/>
              <a:defRPr lang="en-AU" sz="2000" smtClean="0">
                <a:solidFill>
                  <a:schemeClr val="tx1">
                    <a:lumMod val="95000"/>
                    <a:lumOff val="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180960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ver 7">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895C320-85D8-7946-80F1-AF205B05ECDC}"/>
              </a:ext>
            </a:extLst>
          </p:cNvPr>
          <p:cNvSpPr>
            <a:spLocks noGrp="1"/>
          </p:cNvSpPr>
          <p:nvPr>
            <p:ph type="pic" idx="10" hasCustomPrompt="1"/>
          </p:nvPr>
        </p:nvSpPr>
        <p:spPr>
          <a:xfrm>
            <a:off x="1476397" y="1714500"/>
            <a:ext cx="4117985" cy="4105255"/>
          </a:xfrm>
        </p:spPr>
        <p:txBody>
          <a:bodyPr anchor="t"/>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a:t>
            </a:r>
          </a:p>
        </p:txBody>
      </p:sp>
      <p:sp>
        <p:nvSpPr>
          <p:cNvPr id="2" name="Title 1"/>
          <p:cNvSpPr>
            <a:spLocks noGrp="1"/>
          </p:cNvSpPr>
          <p:nvPr>
            <p:ph type="ctrTitle" hasCustomPrompt="1"/>
          </p:nvPr>
        </p:nvSpPr>
        <p:spPr>
          <a:xfrm>
            <a:off x="6175728" y="2441842"/>
            <a:ext cx="5001987" cy="1201854"/>
          </a:xfrm>
        </p:spPr>
        <p:txBody>
          <a:bodyPr anchor="b">
            <a:noAutofit/>
          </a:bodyPr>
          <a:lstStyle>
            <a:lvl1pPr algn="l">
              <a:defRPr lang="en-AU" sz="2800" b="1" spc="-20" baseline="0" smtClean="0">
                <a:solidFill>
                  <a:schemeClr val="bg1"/>
                </a:solidFill>
                <a:effectLst/>
              </a:defRPr>
            </a:lvl1pPr>
          </a:lstStyle>
          <a:p>
            <a:r>
              <a:rPr lang="en-US" dirty="0"/>
              <a:t>Section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175728" y="3661984"/>
            <a:ext cx="5001987" cy="1483672"/>
          </a:xfrm>
        </p:spPr>
        <p:txBody>
          <a:bodyPr>
            <a:noAutofit/>
          </a:bodyPr>
          <a:lstStyle>
            <a:lvl1pPr marL="0" indent="0" algn="l">
              <a:lnSpc>
                <a:spcPct val="100000"/>
              </a:lnSpc>
              <a:spcBef>
                <a:spcPts val="0"/>
              </a:spcBef>
              <a:buNone/>
              <a:defRPr lang="en-AU" sz="20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Intro</a:t>
            </a:r>
          </a:p>
        </p:txBody>
      </p:sp>
    </p:spTree>
    <p:extLst>
      <p:ext uri="{BB962C8B-B14F-4D97-AF65-F5344CB8AC3E}">
        <p14:creationId xmlns:p14="http://schemas.microsoft.com/office/powerpoint/2010/main" val="319590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838200" y="710636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8E1AB-6A0A-AC44-83B9-9FAC961E3C28}" type="datetimeFigureOut">
              <a:rPr lang="en-US" smtClean="0"/>
              <a:t>2/10/2023</a:t>
            </a:fld>
            <a:endParaRPr lang="en-US"/>
          </a:p>
        </p:txBody>
      </p:sp>
      <p:sp>
        <p:nvSpPr>
          <p:cNvPr id="5" name="Footer Placeholder 4"/>
          <p:cNvSpPr>
            <a:spLocks noGrp="1"/>
          </p:cNvSpPr>
          <p:nvPr>
            <p:ph type="ftr" sz="quarter" idx="3"/>
          </p:nvPr>
        </p:nvSpPr>
        <p:spPr>
          <a:xfrm>
            <a:off x="4038600" y="71063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1FA37-3D95-DD4F-A79E-5508DFB6D29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86" r:id="rId3"/>
    <p:sldLayoutId id="2147483707" r:id="rId4"/>
    <p:sldLayoutId id="2147483708" r:id="rId5"/>
    <p:sldLayoutId id="2147483685" r:id="rId6"/>
    <p:sldLayoutId id="2147483716" r:id="rId7"/>
    <p:sldLayoutId id="2147483715" r:id="rId8"/>
    <p:sldLayoutId id="2147483726" r:id="rId9"/>
    <p:sldLayoutId id="2147483718" r:id="rId10"/>
    <p:sldLayoutId id="2147483728" r:id="rId11"/>
    <p:sldLayoutId id="2147483688" r:id="rId12"/>
    <p:sldLayoutId id="2147483729" r:id="rId13"/>
    <p:sldLayoutId id="2147483720" r:id="rId14"/>
    <p:sldLayoutId id="2147483703" r:id="rId15"/>
    <p:sldLayoutId id="2147483727" r:id="rId16"/>
    <p:sldLayoutId id="2147483721" r:id="rId17"/>
    <p:sldLayoutId id="2147483723" r:id="rId18"/>
    <p:sldLayoutId id="2147483724" r:id="rId19"/>
    <p:sldLayoutId id="2147483722" r:id="rId20"/>
    <p:sldLayoutId id="2147483725" r:id="rId21"/>
    <p:sldLayoutId id="2147483730" r:id="rId2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hanchen.wang@uts.edu.au"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9131-A215-BA47-8B96-11399BA368C4}"/>
              </a:ext>
            </a:extLst>
          </p:cNvPr>
          <p:cNvSpPr>
            <a:spLocks noGrp="1"/>
          </p:cNvSpPr>
          <p:nvPr>
            <p:ph type="ctrTitle"/>
          </p:nvPr>
        </p:nvSpPr>
        <p:spPr>
          <a:xfrm>
            <a:off x="1060965" y="2576804"/>
            <a:ext cx="9911835" cy="1201854"/>
          </a:xfrm>
        </p:spPr>
        <p:txBody>
          <a:bodyPr/>
          <a:lstStyle/>
          <a:p>
            <a:pPr algn="ctr"/>
            <a:r>
              <a:rPr lang="en-US" dirty="0"/>
              <a:t>Semi-supervised Credit Card Fraud Detection via Attribute-driven Graph Representation</a:t>
            </a:r>
          </a:p>
        </p:txBody>
      </p:sp>
      <p:sp>
        <p:nvSpPr>
          <p:cNvPr id="3" name="Subtitle 2">
            <a:extLst>
              <a:ext uri="{FF2B5EF4-FFF2-40B4-BE49-F238E27FC236}">
                <a16:creationId xmlns:a16="http://schemas.microsoft.com/office/drawing/2014/main" id="{5C995E61-2C88-C44F-AF24-BE6CC2864F39}"/>
              </a:ext>
            </a:extLst>
          </p:cNvPr>
          <p:cNvSpPr>
            <a:spLocks noGrp="1"/>
          </p:cNvSpPr>
          <p:nvPr>
            <p:ph type="subTitle" idx="1"/>
          </p:nvPr>
        </p:nvSpPr>
        <p:spPr>
          <a:xfrm>
            <a:off x="1971304" y="3894517"/>
            <a:ext cx="8193974" cy="810462"/>
          </a:xfrm>
        </p:spPr>
        <p:txBody>
          <a:bodyPr/>
          <a:lstStyle/>
          <a:p>
            <a:pPr algn="ctr"/>
            <a:r>
              <a:rPr lang="en-AU" dirty="0"/>
              <a:t>Sheng Xiang</a:t>
            </a:r>
            <a:r>
              <a:rPr lang="en-AU" baseline="30000" dirty="0"/>
              <a:t>1</a:t>
            </a:r>
            <a:r>
              <a:rPr lang="en-AU" dirty="0"/>
              <a:t>, </a:t>
            </a:r>
            <a:r>
              <a:rPr lang="en-US" altLang="zh-CN" dirty="0" err="1"/>
              <a:t>Mingzhi</a:t>
            </a:r>
            <a:r>
              <a:rPr lang="en-US" altLang="zh-CN" dirty="0"/>
              <a:t> Zhu</a:t>
            </a:r>
            <a:r>
              <a:rPr lang="en-AU" altLang="zh-CN" baseline="30000" dirty="0"/>
              <a:t>2</a:t>
            </a:r>
            <a:r>
              <a:rPr lang="en-US" altLang="zh-CN" dirty="0"/>
              <a:t>, </a:t>
            </a:r>
            <a:r>
              <a:rPr lang="en-AU" dirty="0" err="1"/>
              <a:t>Dawei</a:t>
            </a:r>
            <a:r>
              <a:rPr lang="en-AU" dirty="0"/>
              <a:t> Cheng</a:t>
            </a:r>
            <a:r>
              <a:rPr lang="en-AU" altLang="zh-CN" baseline="30000" dirty="0"/>
              <a:t>2</a:t>
            </a:r>
            <a:r>
              <a:rPr lang="en-AU" dirty="0"/>
              <a:t>, </a:t>
            </a:r>
            <a:r>
              <a:rPr lang="en-AU" dirty="0" err="1"/>
              <a:t>Enxia</a:t>
            </a:r>
            <a:r>
              <a:rPr lang="en-AU" dirty="0"/>
              <a:t> Li</a:t>
            </a:r>
            <a:r>
              <a:rPr lang="en-AU" altLang="zh-CN" baseline="30000" dirty="0"/>
              <a:t>1</a:t>
            </a:r>
            <a:r>
              <a:rPr lang="en-AU" dirty="0"/>
              <a:t>, </a:t>
            </a:r>
            <a:r>
              <a:rPr lang="en-AU" dirty="0" err="1"/>
              <a:t>Ruihui</a:t>
            </a:r>
            <a:r>
              <a:rPr lang="en-AU" dirty="0"/>
              <a:t> Zhao</a:t>
            </a:r>
            <a:r>
              <a:rPr lang="en-AU" baseline="30000" dirty="0"/>
              <a:t>3</a:t>
            </a:r>
            <a:r>
              <a:rPr lang="en-US" altLang="zh-CN" dirty="0"/>
              <a:t> , Yi Ouyang</a:t>
            </a:r>
            <a:r>
              <a:rPr lang="en-AU" altLang="zh-CN" baseline="30000" dirty="0"/>
              <a:t>3</a:t>
            </a:r>
            <a:r>
              <a:rPr lang="en-AU" dirty="0"/>
              <a:t>, Ling Chen</a:t>
            </a:r>
            <a:r>
              <a:rPr lang="en-AU" altLang="zh-CN" baseline="30000" dirty="0"/>
              <a:t>1</a:t>
            </a:r>
            <a:r>
              <a:rPr lang="en-AU" dirty="0"/>
              <a:t>, </a:t>
            </a:r>
            <a:r>
              <a:rPr lang="en-US" altLang="zh-CN" dirty="0" err="1"/>
              <a:t>Yefeng</a:t>
            </a:r>
            <a:r>
              <a:rPr lang="en-US" altLang="zh-CN" dirty="0"/>
              <a:t> Zheng</a:t>
            </a:r>
            <a:r>
              <a:rPr lang="en-AU" altLang="zh-CN" baseline="30000" dirty="0"/>
              <a:t>3</a:t>
            </a:r>
            <a:endParaRPr lang="en-AU" dirty="0"/>
          </a:p>
        </p:txBody>
      </p:sp>
      <p:sp>
        <p:nvSpPr>
          <p:cNvPr id="14" name="文本框 13">
            <a:extLst>
              <a:ext uri="{FF2B5EF4-FFF2-40B4-BE49-F238E27FC236}">
                <a16:creationId xmlns:a16="http://schemas.microsoft.com/office/drawing/2014/main" id="{434E36EF-3960-5C10-08CB-B17842828AFF}"/>
              </a:ext>
            </a:extLst>
          </p:cNvPr>
          <p:cNvSpPr txBox="1"/>
          <p:nvPr/>
        </p:nvSpPr>
        <p:spPr>
          <a:xfrm>
            <a:off x="2968443" y="4764354"/>
            <a:ext cx="6255110" cy="646331"/>
          </a:xfrm>
          <a:prstGeom prst="rect">
            <a:avLst/>
          </a:prstGeom>
          <a:noFill/>
        </p:spPr>
        <p:txBody>
          <a:bodyPr wrap="none" rtlCol="0">
            <a:spAutoFit/>
          </a:bodyPr>
          <a:lstStyle/>
          <a:p>
            <a:r>
              <a:rPr lang="en-US" altLang="zh-CN" baseline="30000" dirty="0"/>
              <a:t>1</a:t>
            </a:r>
            <a:r>
              <a:rPr lang="en-US" altLang="zh-CN" dirty="0"/>
              <a:t> The University of Technology Sydney, </a:t>
            </a:r>
            <a:r>
              <a:rPr lang="en-US" altLang="zh-CN" baseline="30000" dirty="0"/>
              <a:t>2</a:t>
            </a:r>
            <a:r>
              <a:rPr lang="en-US" altLang="zh-CN" dirty="0"/>
              <a:t> Tongji University, </a:t>
            </a:r>
          </a:p>
          <a:p>
            <a:pPr algn="ctr"/>
            <a:r>
              <a:rPr lang="en-US" altLang="zh-CN" baseline="30000" dirty="0"/>
              <a:t>3</a:t>
            </a:r>
            <a:r>
              <a:rPr lang="en-US" altLang="zh-CN" dirty="0"/>
              <a:t> </a:t>
            </a:r>
            <a:r>
              <a:rPr lang="en-US" altLang="zh-CN" b="0" i="0" dirty="0">
                <a:solidFill>
                  <a:srgbClr val="282828"/>
                </a:solidFill>
                <a:effectLst/>
                <a:latin typeface="Helvetica Neue"/>
              </a:rPr>
              <a:t>Tencent Jarvis Lab</a:t>
            </a:r>
            <a:endParaRPr lang="zh-CN" altLang="en-US" dirty="0"/>
          </a:p>
        </p:txBody>
      </p:sp>
      <p:pic>
        <p:nvPicPr>
          <p:cNvPr id="12" name="Picture 16" descr="University of Technology Sydney logo">
            <a:extLst>
              <a:ext uri="{FF2B5EF4-FFF2-40B4-BE49-F238E27FC236}">
                <a16:creationId xmlns:a16="http://schemas.microsoft.com/office/drawing/2014/main" id="{64C23737-7C23-4673-F383-19F736515190}"/>
              </a:ext>
            </a:extLst>
          </p:cNvPr>
          <p:cNvPicPr>
            <a:picLocks noChangeAspect="1"/>
          </p:cNvPicPr>
          <p:nvPr/>
        </p:nvPicPr>
        <p:blipFill>
          <a:blip r:embed="rId3"/>
          <a:stretch>
            <a:fillRect/>
          </a:stretch>
        </p:blipFill>
        <p:spPr>
          <a:xfrm>
            <a:off x="346849" y="272066"/>
            <a:ext cx="714116" cy="682518"/>
          </a:xfrm>
          <a:prstGeom prst="rect">
            <a:avLst/>
          </a:prstGeom>
        </p:spPr>
      </p:pic>
      <p:pic>
        <p:nvPicPr>
          <p:cNvPr id="16" name="图片 15">
            <a:extLst>
              <a:ext uri="{FF2B5EF4-FFF2-40B4-BE49-F238E27FC236}">
                <a16:creationId xmlns:a16="http://schemas.microsoft.com/office/drawing/2014/main" id="{AA194188-1CCA-AEF8-80AC-377B18EFBF5E}"/>
              </a:ext>
            </a:extLst>
          </p:cNvPr>
          <p:cNvPicPr>
            <a:picLocks noChangeAspect="1"/>
          </p:cNvPicPr>
          <p:nvPr/>
        </p:nvPicPr>
        <p:blipFill>
          <a:blip r:embed="rId4"/>
          <a:stretch>
            <a:fillRect/>
          </a:stretch>
        </p:blipFill>
        <p:spPr>
          <a:xfrm>
            <a:off x="1418033" y="214964"/>
            <a:ext cx="802653" cy="802653"/>
          </a:xfrm>
          <a:prstGeom prst="rect">
            <a:avLst/>
          </a:prstGeom>
        </p:spPr>
      </p:pic>
      <p:sp>
        <p:nvSpPr>
          <p:cNvPr id="26" name="文本框 25">
            <a:extLst>
              <a:ext uri="{FF2B5EF4-FFF2-40B4-BE49-F238E27FC236}">
                <a16:creationId xmlns:a16="http://schemas.microsoft.com/office/drawing/2014/main" id="{FB6486EA-F983-794E-1FED-FA986A570955}"/>
              </a:ext>
            </a:extLst>
          </p:cNvPr>
          <p:cNvSpPr txBox="1"/>
          <p:nvPr/>
        </p:nvSpPr>
        <p:spPr>
          <a:xfrm>
            <a:off x="5363643" y="5598345"/>
            <a:ext cx="1287532" cy="369332"/>
          </a:xfrm>
          <a:prstGeom prst="rect">
            <a:avLst/>
          </a:prstGeom>
          <a:noFill/>
        </p:spPr>
        <p:txBody>
          <a:bodyPr wrap="none" rtlCol="0">
            <a:spAutoFit/>
          </a:bodyPr>
          <a:lstStyle/>
          <a:p>
            <a:r>
              <a:rPr lang="en-US" altLang="zh-CN" dirty="0"/>
              <a:t>AAAI 2023</a:t>
            </a:r>
            <a:endParaRPr lang="zh-CN" altLang="en-US" dirty="0"/>
          </a:p>
        </p:txBody>
      </p:sp>
      <p:pic>
        <p:nvPicPr>
          <p:cNvPr id="7" name="图片 6">
            <a:extLst>
              <a:ext uri="{FF2B5EF4-FFF2-40B4-BE49-F238E27FC236}">
                <a16:creationId xmlns:a16="http://schemas.microsoft.com/office/drawing/2014/main" id="{B360A769-E408-4382-77EE-E651D2AA3AA0}"/>
              </a:ext>
            </a:extLst>
          </p:cNvPr>
          <p:cNvPicPr>
            <a:picLocks noChangeAspect="1"/>
          </p:cNvPicPr>
          <p:nvPr/>
        </p:nvPicPr>
        <p:blipFill>
          <a:blip r:embed="rId5"/>
          <a:stretch>
            <a:fillRect/>
          </a:stretch>
        </p:blipFill>
        <p:spPr>
          <a:xfrm>
            <a:off x="2569478" y="1"/>
            <a:ext cx="9622521" cy="2232726"/>
          </a:xfrm>
          <a:prstGeom prst="rect">
            <a:avLst/>
          </a:prstGeom>
        </p:spPr>
      </p:pic>
      <p:pic>
        <p:nvPicPr>
          <p:cNvPr id="9" name="图片 8">
            <a:extLst>
              <a:ext uri="{FF2B5EF4-FFF2-40B4-BE49-F238E27FC236}">
                <a16:creationId xmlns:a16="http://schemas.microsoft.com/office/drawing/2014/main" id="{CA4F5EF0-351C-C4E9-EDFD-E682BCA5EA71}"/>
              </a:ext>
            </a:extLst>
          </p:cNvPr>
          <p:cNvPicPr>
            <a:picLocks noChangeAspect="1"/>
          </p:cNvPicPr>
          <p:nvPr/>
        </p:nvPicPr>
        <p:blipFill>
          <a:blip r:embed="rId6"/>
          <a:stretch>
            <a:fillRect/>
          </a:stretch>
        </p:blipFill>
        <p:spPr>
          <a:xfrm>
            <a:off x="181493" y="1166670"/>
            <a:ext cx="2583244" cy="579003"/>
          </a:xfrm>
          <a:prstGeom prst="rect">
            <a:avLst/>
          </a:prstGeom>
        </p:spPr>
      </p:pic>
    </p:spTree>
    <p:extLst>
      <p:ext uri="{BB962C8B-B14F-4D97-AF65-F5344CB8AC3E}">
        <p14:creationId xmlns:p14="http://schemas.microsoft.com/office/powerpoint/2010/main" val="225554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Temporal transaction graph generation</a:t>
            </a:r>
          </a:p>
        </p:txBody>
      </p:sp>
      <p:sp>
        <p:nvSpPr>
          <p:cNvPr id="6" name="文本占位符 5">
            <a:extLst>
              <a:ext uri="{FF2B5EF4-FFF2-40B4-BE49-F238E27FC236}">
                <a16:creationId xmlns:a16="http://schemas.microsoft.com/office/drawing/2014/main" id="{986D7CF6-705F-75E8-CD9D-9A429417CA05}"/>
              </a:ext>
            </a:extLst>
          </p:cNvPr>
          <p:cNvSpPr>
            <a:spLocks noGrp="1"/>
          </p:cNvSpPr>
          <p:nvPr>
            <p:ph type="body" idx="12"/>
          </p:nvPr>
        </p:nvSpPr>
        <p:spPr>
          <a:xfrm>
            <a:off x="627854" y="1771605"/>
            <a:ext cx="3779840" cy="4081404"/>
          </a:xfrm>
        </p:spPr>
        <p:txBody>
          <a:bodyPr/>
          <a:lstStyle/>
          <a:p>
            <a:r>
              <a:rPr lang="en-US" altLang="zh-CN" dirty="0"/>
              <a:t>Step 1: </a:t>
            </a:r>
            <a:r>
              <a:rPr lang="en-US" altLang="zh-CN" dirty="0">
                <a:solidFill>
                  <a:srgbClr val="FF0000"/>
                </a:solidFill>
              </a:rPr>
              <a:t>obtaining the time stamp of each transaction </a:t>
            </a:r>
            <a:r>
              <a:rPr lang="en-US" altLang="zh-CN" dirty="0"/>
              <a:t>preprocessing the time attributes.</a:t>
            </a:r>
          </a:p>
          <a:p>
            <a:r>
              <a:rPr lang="en-US" altLang="zh-CN" dirty="0"/>
              <a:t>Step 2: the </a:t>
            </a:r>
            <a:r>
              <a:rPr lang="en-US" altLang="zh-CN" dirty="0">
                <a:solidFill>
                  <a:srgbClr val="FF0000"/>
                </a:solidFill>
              </a:rPr>
              <a:t>chronological order of transactions per user is determined </a:t>
            </a:r>
            <a:r>
              <a:rPr lang="en-US" altLang="zh-CN" dirty="0"/>
              <a:t>according to time stamps. </a:t>
            </a:r>
          </a:p>
          <a:p>
            <a:r>
              <a:rPr lang="en-US" altLang="zh-CN" dirty="0"/>
              <a:t>Step 3: </a:t>
            </a:r>
            <a:r>
              <a:rPr lang="en-US" altLang="zh-CN" dirty="0">
                <a:solidFill>
                  <a:srgbClr val="FF0000"/>
                </a:solidFill>
              </a:rPr>
              <a:t>Connecting the edges </a:t>
            </a:r>
            <a:r>
              <a:rPr lang="en-US" altLang="zh-CN" dirty="0"/>
              <a:t>whose target transaction time stamp is greater than the source transaction’s, and repeat step 3 for each user.</a:t>
            </a:r>
            <a:endParaRPr lang="zh-CN" altLang="en-US" dirty="0"/>
          </a:p>
        </p:txBody>
      </p:sp>
      <p:pic>
        <p:nvPicPr>
          <p:cNvPr id="4" name="图片 3">
            <a:extLst>
              <a:ext uri="{FF2B5EF4-FFF2-40B4-BE49-F238E27FC236}">
                <a16:creationId xmlns:a16="http://schemas.microsoft.com/office/drawing/2014/main" id="{80713FB5-334A-2F81-021D-C020E73E0445}"/>
              </a:ext>
            </a:extLst>
          </p:cNvPr>
          <p:cNvPicPr>
            <a:picLocks noChangeAspect="1"/>
          </p:cNvPicPr>
          <p:nvPr/>
        </p:nvPicPr>
        <p:blipFill>
          <a:blip r:embed="rId3"/>
          <a:stretch>
            <a:fillRect/>
          </a:stretch>
        </p:blipFill>
        <p:spPr>
          <a:xfrm>
            <a:off x="6988175" y="1808616"/>
            <a:ext cx="3295650" cy="3086100"/>
          </a:xfrm>
          <a:prstGeom prst="rect">
            <a:avLst/>
          </a:prstGeom>
        </p:spPr>
      </p:pic>
    </p:spTree>
    <p:extLst>
      <p:ext uri="{BB962C8B-B14F-4D97-AF65-F5344CB8AC3E}">
        <p14:creationId xmlns:p14="http://schemas.microsoft.com/office/powerpoint/2010/main" val="427820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Attribute Embedding</a:t>
            </a:r>
            <a:endParaRPr lang="en-US" dirty="0"/>
          </a:p>
        </p:txBody>
      </p:sp>
      <p:sp>
        <p:nvSpPr>
          <p:cNvPr id="6" name="文本占位符 5">
            <a:extLst>
              <a:ext uri="{FF2B5EF4-FFF2-40B4-BE49-F238E27FC236}">
                <a16:creationId xmlns:a16="http://schemas.microsoft.com/office/drawing/2014/main" id="{986D7CF6-705F-75E8-CD9D-9A429417CA05}"/>
              </a:ext>
            </a:extLst>
          </p:cNvPr>
          <p:cNvSpPr>
            <a:spLocks noGrp="1"/>
          </p:cNvSpPr>
          <p:nvPr>
            <p:ph type="body" idx="12"/>
          </p:nvPr>
        </p:nvSpPr>
        <p:spPr>
          <a:xfrm>
            <a:off x="455229" y="1255790"/>
            <a:ext cx="3779840" cy="4081404"/>
          </a:xfrm>
        </p:spPr>
        <p:txBody>
          <a:bodyPr/>
          <a:lstStyle/>
          <a:p>
            <a:endParaRPr lang="en-US" altLang="zh-CN" dirty="0"/>
          </a:p>
          <a:p>
            <a:endParaRPr lang="en-US" altLang="zh-CN" dirty="0"/>
          </a:p>
          <a:p>
            <a:endParaRPr lang="en-US" altLang="zh-CN" dirty="0"/>
          </a:p>
          <a:p>
            <a:r>
              <a:rPr lang="en-US" altLang="zh-CN" dirty="0"/>
              <a:t>1)</a:t>
            </a:r>
          </a:p>
          <a:p>
            <a:r>
              <a:rPr lang="en-US" altLang="zh-CN" dirty="0"/>
              <a:t>2)</a:t>
            </a:r>
          </a:p>
          <a:p>
            <a:endParaRPr lang="en-US" altLang="zh-CN" dirty="0"/>
          </a:p>
          <a:p>
            <a:r>
              <a:rPr lang="en-US" altLang="zh-CN" i="1" dirty="0"/>
              <a:t>‘</a:t>
            </a:r>
            <a:r>
              <a:rPr lang="en-US" altLang="zh-CN" i="1" dirty="0" err="1"/>
              <a:t>Attr</a:t>
            </a:r>
            <a:r>
              <a:rPr lang="en-US" altLang="zh-CN" i="1" dirty="0"/>
              <a:t>’ </a:t>
            </a:r>
            <a:r>
              <a:rPr lang="en-US" altLang="zh-CN" dirty="0"/>
              <a:t>is the attribute.</a:t>
            </a:r>
            <a:r>
              <a:rPr lang="en-US" altLang="zh-CN" i="1" dirty="0"/>
              <a:t> </a:t>
            </a:r>
          </a:p>
          <a:p>
            <a:r>
              <a:rPr lang="en-US" altLang="zh-CN" i="1" dirty="0"/>
              <a:t>‘cat’ </a:t>
            </a:r>
            <a:r>
              <a:rPr lang="en-US" altLang="zh-CN" dirty="0"/>
              <a:t>is the categorical attribute.</a:t>
            </a:r>
            <a:endParaRPr lang="en-US" altLang="zh-CN" i="1" dirty="0"/>
          </a:p>
        </p:txBody>
      </p:sp>
      <p:pic>
        <p:nvPicPr>
          <p:cNvPr id="128" name="图片 127">
            <a:extLst>
              <a:ext uri="{FF2B5EF4-FFF2-40B4-BE49-F238E27FC236}">
                <a16:creationId xmlns:a16="http://schemas.microsoft.com/office/drawing/2014/main" id="{81B5D7EE-50F8-05F9-AEFC-F4FF341371AA}"/>
              </a:ext>
            </a:extLst>
          </p:cNvPr>
          <p:cNvPicPr>
            <a:picLocks noChangeAspect="1"/>
          </p:cNvPicPr>
          <p:nvPr/>
        </p:nvPicPr>
        <p:blipFill>
          <a:blip r:embed="rId3"/>
          <a:stretch>
            <a:fillRect/>
          </a:stretch>
        </p:blipFill>
        <p:spPr>
          <a:xfrm>
            <a:off x="6750049" y="1548665"/>
            <a:ext cx="5392179" cy="4527283"/>
          </a:xfrm>
          <a:prstGeom prst="rect">
            <a:avLst/>
          </a:prstGeom>
        </p:spPr>
      </p:pic>
      <p:pic>
        <p:nvPicPr>
          <p:cNvPr id="4" name="图片 3">
            <a:extLst>
              <a:ext uri="{FF2B5EF4-FFF2-40B4-BE49-F238E27FC236}">
                <a16:creationId xmlns:a16="http://schemas.microsoft.com/office/drawing/2014/main" id="{CBFDBC68-FDA6-FF91-8006-B035BA94DC03}"/>
              </a:ext>
            </a:extLst>
          </p:cNvPr>
          <p:cNvPicPr>
            <a:picLocks noChangeAspect="1"/>
          </p:cNvPicPr>
          <p:nvPr/>
        </p:nvPicPr>
        <p:blipFill>
          <a:blip r:embed="rId4"/>
          <a:stretch>
            <a:fillRect/>
          </a:stretch>
        </p:blipFill>
        <p:spPr>
          <a:xfrm>
            <a:off x="825515" y="2615419"/>
            <a:ext cx="5819028" cy="1124633"/>
          </a:xfrm>
          <a:prstGeom prst="rect">
            <a:avLst/>
          </a:prstGeom>
        </p:spPr>
      </p:pic>
    </p:spTree>
    <p:extLst>
      <p:ext uri="{BB962C8B-B14F-4D97-AF65-F5344CB8AC3E}">
        <p14:creationId xmlns:p14="http://schemas.microsoft.com/office/powerpoint/2010/main" val="342139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Gated Temporal Attention Networks</a:t>
            </a:r>
          </a:p>
        </p:txBody>
      </p:sp>
      <p:sp>
        <p:nvSpPr>
          <p:cNvPr id="6" name="文本占位符 5">
            <a:extLst>
              <a:ext uri="{FF2B5EF4-FFF2-40B4-BE49-F238E27FC236}">
                <a16:creationId xmlns:a16="http://schemas.microsoft.com/office/drawing/2014/main" id="{986D7CF6-705F-75E8-CD9D-9A429417CA05}"/>
              </a:ext>
            </a:extLst>
          </p:cNvPr>
          <p:cNvSpPr>
            <a:spLocks noGrp="1"/>
          </p:cNvSpPr>
          <p:nvPr>
            <p:ph type="body" idx="12"/>
          </p:nvPr>
        </p:nvSpPr>
        <p:spPr>
          <a:xfrm>
            <a:off x="627854" y="1771605"/>
            <a:ext cx="5080002" cy="4081404"/>
          </a:xfrm>
        </p:spPr>
        <p:txBody>
          <a:bodyPr/>
          <a:lstStyle/>
          <a:p>
            <a:r>
              <a:rPr lang="en-US" altLang="zh-CN" dirty="0"/>
              <a:t>Temporal attention mechanism</a:t>
            </a:r>
          </a:p>
          <a:p>
            <a:endParaRPr lang="en-US" altLang="zh-CN" dirty="0"/>
          </a:p>
          <a:p>
            <a:endParaRPr lang="en-US" altLang="zh-CN" dirty="0"/>
          </a:p>
          <a:p>
            <a:endParaRPr lang="en-US" altLang="zh-CN" dirty="0"/>
          </a:p>
          <a:p>
            <a:endParaRPr lang="en-US" altLang="zh-CN" dirty="0"/>
          </a:p>
          <a:p>
            <a:r>
              <a:rPr lang="en-US" altLang="zh-CN" dirty="0"/>
              <a:t>Gated residual mechanism</a:t>
            </a:r>
            <a:endParaRPr lang="zh-CN" altLang="en-US" dirty="0"/>
          </a:p>
        </p:txBody>
      </p:sp>
      <p:pic>
        <p:nvPicPr>
          <p:cNvPr id="7" name="图片 6">
            <a:extLst>
              <a:ext uri="{FF2B5EF4-FFF2-40B4-BE49-F238E27FC236}">
                <a16:creationId xmlns:a16="http://schemas.microsoft.com/office/drawing/2014/main" id="{62927FB9-258D-0EB0-B7AD-9DC51697CDE6}"/>
              </a:ext>
            </a:extLst>
          </p:cNvPr>
          <p:cNvPicPr>
            <a:picLocks noChangeAspect="1"/>
          </p:cNvPicPr>
          <p:nvPr/>
        </p:nvPicPr>
        <p:blipFill>
          <a:blip r:embed="rId3"/>
          <a:stretch>
            <a:fillRect/>
          </a:stretch>
        </p:blipFill>
        <p:spPr>
          <a:xfrm>
            <a:off x="6234811" y="1535616"/>
            <a:ext cx="5350770" cy="4077783"/>
          </a:xfrm>
          <a:prstGeom prst="rect">
            <a:avLst/>
          </a:prstGeom>
        </p:spPr>
      </p:pic>
      <p:pic>
        <p:nvPicPr>
          <p:cNvPr id="4" name="图片 3">
            <a:extLst>
              <a:ext uri="{FF2B5EF4-FFF2-40B4-BE49-F238E27FC236}">
                <a16:creationId xmlns:a16="http://schemas.microsoft.com/office/drawing/2014/main" id="{B1C8E0AE-4F5E-42F6-BB77-94AA7633726F}"/>
              </a:ext>
            </a:extLst>
          </p:cNvPr>
          <p:cNvPicPr>
            <a:picLocks noChangeAspect="1"/>
          </p:cNvPicPr>
          <p:nvPr/>
        </p:nvPicPr>
        <p:blipFill>
          <a:blip r:embed="rId4"/>
          <a:stretch>
            <a:fillRect/>
          </a:stretch>
        </p:blipFill>
        <p:spPr>
          <a:xfrm>
            <a:off x="636266" y="2158499"/>
            <a:ext cx="3826277" cy="532635"/>
          </a:xfrm>
          <a:prstGeom prst="rect">
            <a:avLst/>
          </a:prstGeom>
        </p:spPr>
      </p:pic>
      <p:pic>
        <p:nvPicPr>
          <p:cNvPr id="9" name="图片 8">
            <a:extLst>
              <a:ext uri="{FF2B5EF4-FFF2-40B4-BE49-F238E27FC236}">
                <a16:creationId xmlns:a16="http://schemas.microsoft.com/office/drawing/2014/main" id="{5AA2D802-6C8D-66F2-466C-16C01DDB6CA4}"/>
              </a:ext>
            </a:extLst>
          </p:cNvPr>
          <p:cNvPicPr>
            <a:picLocks noChangeAspect="1"/>
          </p:cNvPicPr>
          <p:nvPr/>
        </p:nvPicPr>
        <p:blipFill>
          <a:blip r:embed="rId5"/>
          <a:stretch>
            <a:fillRect/>
          </a:stretch>
        </p:blipFill>
        <p:spPr>
          <a:xfrm>
            <a:off x="636266" y="2691134"/>
            <a:ext cx="4924158" cy="1353328"/>
          </a:xfrm>
          <a:prstGeom prst="rect">
            <a:avLst/>
          </a:prstGeom>
        </p:spPr>
      </p:pic>
      <p:pic>
        <p:nvPicPr>
          <p:cNvPr id="13" name="图片 12">
            <a:extLst>
              <a:ext uri="{FF2B5EF4-FFF2-40B4-BE49-F238E27FC236}">
                <a16:creationId xmlns:a16="http://schemas.microsoft.com/office/drawing/2014/main" id="{4B0E1BE0-C2BD-3F2D-AF65-4F043BCF22E6}"/>
              </a:ext>
            </a:extLst>
          </p:cNvPr>
          <p:cNvPicPr>
            <a:picLocks noChangeAspect="1"/>
          </p:cNvPicPr>
          <p:nvPr/>
        </p:nvPicPr>
        <p:blipFill>
          <a:blip r:embed="rId6"/>
          <a:stretch>
            <a:fillRect/>
          </a:stretch>
        </p:blipFill>
        <p:spPr>
          <a:xfrm>
            <a:off x="803686" y="4529331"/>
            <a:ext cx="3788233" cy="750038"/>
          </a:xfrm>
          <a:prstGeom prst="rect">
            <a:avLst/>
          </a:prstGeom>
        </p:spPr>
      </p:pic>
      <p:sp>
        <p:nvSpPr>
          <p:cNvPr id="15" name="文本占位符 5">
            <a:extLst>
              <a:ext uri="{FF2B5EF4-FFF2-40B4-BE49-F238E27FC236}">
                <a16:creationId xmlns:a16="http://schemas.microsoft.com/office/drawing/2014/main" id="{2299784C-DAB4-59CC-30C9-E47CE0FD0053}"/>
              </a:ext>
            </a:extLst>
          </p:cNvPr>
          <p:cNvSpPr txBox="1">
            <a:spLocks/>
          </p:cNvSpPr>
          <p:nvPr/>
        </p:nvSpPr>
        <p:spPr>
          <a:xfrm>
            <a:off x="455229" y="1220621"/>
            <a:ext cx="3779840"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US" altLang="zh-CN" dirty="0"/>
          </a:p>
          <a:p>
            <a:endParaRPr lang="en-US" altLang="zh-CN" dirty="0"/>
          </a:p>
          <a:p>
            <a:r>
              <a:rPr lang="en-US" altLang="zh-CN" dirty="0"/>
              <a:t>3)</a:t>
            </a:r>
          </a:p>
          <a:p>
            <a:r>
              <a:rPr lang="en-US" altLang="zh-CN" dirty="0"/>
              <a:t>4)</a:t>
            </a:r>
          </a:p>
          <a:p>
            <a:endParaRPr lang="en-US" altLang="zh-CN" dirty="0"/>
          </a:p>
          <a:p>
            <a:r>
              <a:rPr lang="en-US" altLang="zh-CN" dirty="0"/>
              <a:t>5)</a:t>
            </a:r>
          </a:p>
          <a:p>
            <a:endParaRPr lang="en-US" altLang="zh-CN" dirty="0"/>
          </a:p>
          <a:p>
            <a:r>
              <a:rPr lang="en-US" altLang="zh-CN" dirty="0"/>
              <a:t>6)</a:t>
            </a:r>
          </a:p>
          <a:p>
            <a:r>
              <a:rPr lang="en-US" altLang="zh-CN" dirty="0"/>
              <a:t>7)</a:t>
            </a:r>
          </a:p>
          <a:p>
            <a:endParaRPr lang="en-US" altLang="zh-CN" dirty="0"/>
          </a:p>
          <a:p>
            <a:endParaRPr lang="en-US" altLang="zh-CN" i="1" dirty="0"/>
          </a:p>
        </p:txBody>
      </p:sp>
    </p:spTree>
    <p:extLst>
      <p:ext uri="{BB962C8B-B14F-4D97-AF65-F5344CB8AC3E}">
        <p14:creationId xmlns:p14="http://schemas.microsoft.com/office/powerpoint/2010/main" val="265350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Fraud Detection and Optimization</a:t>
            </a:r>
          </a:p>
        </p:txBody>
      </p:sp>
      <p:sp>
        <p:nvSpPr>
          <p:cNvPr id="6" name="文本占位符 5">
            <a:extLst>
              <a:ext uri="{FF2B5EF4-FFF2-40B4-BE49-F238E27FC236}">
                <a16:creationId xmlns:a16="http://schemas.microsoft.com/office/drawing/2014/main" id="{986D7CF6-705F-75E8-CD9D-9A429417CA05}"/>
              </a:ext>
            </a:extLst>
          </p:cNvPr>
          <p:cNvSpPr>
            <a:spLocks noGrp="1"/>
          </p:cNvSpPr>
          <p:nvPr>
            <p:ph type="body" idx="12"/>
          </p:nvPr>
        </p:nvSpPr>
        <p:spPr>
          <a:xfrm>
            <a:off x="627854" y="1771605"/>
            <a:ext cx="5080002" cy="4081404"/>
          </a:xfrm>
        </p:spPr>
        <p:txBody>
          <a:bodyPr/>
          <a:lstStyle/>
          <a:p>
            <a:r>
              <a:rPr lang="en-US" altLang="zh-CN" dirty="0"/>
              <a:t>Risk propagation and fraud detection</a:t>
            </a:r>
          </a:p>
          <a:p>
            <a:endParaRPr lang="en-US" altLang="zh-CN" dirty="0"/>
          </a:p>
          <a:p>
            <a:endParaRPr lang="en-US" altLang="zh-CN" dirty="0"/>
          </a:p>
          <a:p>
            <a:endParaRPr lang="en-US" altLang="zh-CN" dirty="0"/>
          </a:p>
          <a:p>
            <a:endParaRPr lang="en-US" altLang="zh-CN" dirty="0"/>
          </a:p>
          <a:p>
            <a:r>
              <a:rPr lang="en-US" altLang="zh-CN" dirty="0"/>
              <a:t>Masking to avoid label leakage</a:t>
            </a:r>
            <a:endParaRPr lang="zh-CN" altLang="en-US" dirty="0"/>
          </a:p>
        </p:txBody>
      </p:sp>
      <p:pic>
        <p:nvPicPr>
          <p:cNvPr id="4" name="图片 3">
            <a:extLst>
              <a:ext uri="{FF2B5EF4-FFF2-40B4-BE49-F238E27FC236}">
                <a16:creationId xmlns:a16="http://schemas.microsoft.com/office/drawing/2014/main" id="{33A0FD00-D9EC-2F9C-1C4A-CA5B4EC644CB}"/>
              </a:ext>
            </a:extLst>
          </p:cNvPr>
          <p:cNvPicPr>
            <a:picLocks noChangeAspect="1"/>
          </p:cNvPicPr>
          <p:nvPr/>
        </p:nvPicPr>
        <p:blipFill>
          <a:blip r:embed="rId3"/>
          <a:stretch>
            <a:fillRect/>
          </a:stretch>
        </p:blipFill>
        <p:spPr>
          <a:xfrm>
            <a:off x="863907" y="2957986"/>
            <a:ext cx="5155201" cy="712800"/>
          </a:xfrm>
          <a:prstGeom prst="rect">
            <a:avLst/>
          </a:prstGeom>
        </p:spPr>
      </p:pic>
      <p:pic>
        <p:nvPicPr>
          <p:cNvPr id="8" name="图片 7">
            <a:extLst>
              <a:ext uri="{FF2B5EF4-FFF2-40B4-BE49-F238E27FC236}">
                <a16:creationId xmlns:a16="http://schemas.microsoft.com/office/drawing/2014/main" id="{09A83CE3-B121-92DD-3099-1531DA0661C2}"/>
              </a:ext>
            </a:extLst>
          </p:cNvPr>
          <p:cNvPicPr>
            <a:picLocks noChangeAspect="1"/>
          </p:cNvPicPr>
          <p:nvPr/>
        </p:nvPicPr>
        <p:blipFill>
          <a:blip r:embed="rId4"/>
          <a:stretch>
            <a:fillRect/>
          </a:stretch>
        </p:blipFill>
        <p:spPr>
          <a:xfrm>
            <a:off x="863907" y="4482196"/>
            <a:ext cx="5947201" cy="1576800"/>
          </a:xfrm>
          <a:prstGeom prst="rect">
            <a:avLst/>
          </a:prstGeom>
        </p:spPr>
      </p:pic>
      <p:pic>
        <p:nvPicPr>
          <p:cNvPr id="11" name="图片 10">
            <a:extLst>
              <a:ext uri="{FF2B5EF4-FFF2-40B4-BE49-F238E27FC236}">
                <a16:creationId xmlns:a16="http://schemas.microsoft.com/office/drawing/2014/main" id="{029B1F60-9661-4D02-12E8-0E6768F2CD4F}"/>
              </a:ext>
            </a:extLst>
          </p:cNvPr>
          <p:cNvPicPr>
            <a:picLocks noChangeAspect="1"/>
          </p:cNvPicPr>
          <p:nvPr/>
        </p:nvPicPr>
        <p:blipFill>
          <a:blip r:embed="rId5"/>
          <a:stretch>
            <a:fillRect/>
          </a:stretch>
        </p:blipFill>
        <p:spPr>
          <a:xfrm>
            <a:off x="1236735" y="2335678"/>
            <a:ext cx="3744001" cy="453600"/>
          </a:xfrm>
          <a:prstGeom prst="rect">
            <a:avLst/>
          </a:prstGeom>
        </p:spPr>
      </p:pic>
    </p:spTree>
    <p:extLst>
      <p:ext uri="{BB962C8B-B14F-4D97-AF65-F5344CB8AC3E}">
        <p14:creationId xmlns:p14="http://schemas.microsoft.com/office/powerpoint/2010/main" val="270072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solidFill>
                  <a:schemeClr val="bg1">
                    <a:lumMod val="85000"/>
                  </a:schemeClr>
                </a:solidFill>
              </a:rPr>
              <a:t>Background.</a:t>
            </a:r>
          </a:p>
          <a:p>
            <a:pPr marL="285750" indent="-285750">
              <a:buFont typeface="Arial" panose="020B0604020202020204" pitchFamily="34" charset="0"/>
              <a:buChar char="•"/>
            </a:pPr>
            <a:r>
              <a:rPr lang="en-AU" sz="3200" dirty="0">
                <a:solidFill>
                  <a:schemeClr val="bg1">
                    <a:lumMod val="85000"/>
                  </a:schemeClr>
                </a:solidFill>
              </a:rPr>
              <a:t>Method.</a:t>
            </a:r>
          </a:p>
          <a:p>
            <a:pPr marL="285750" indent="-285750">
              <a:buFont typeface="Arial" panose="020B0604020202020204" pitchFamily="34" charset="0"/>
              <a:buChar char="•"/>
            </a:pPr>
            <a:r>
              <a:rPr lang="en-AU" sz="3200" dirty="0"/>
              <a:t>Experiments.</a:t>
            </a:r>
          </a:p>
          <a:p>
            <a:pPr marL="285750" indent="-285750">
              <a:buFont typeface="Arial" panose="020B0604020202020204" pitchFamily="34" charset="0"/>
              <a:buChar char="•"/>
            </a:pPr>
            <a:r>
              <a:rPr lang="en-AU" sz="3200" dirty="0">
                <a:solidFill>
                  <a:schemeClr val="bg1">
                    <a:lumMod val="85000"/>
                  </a:schemeClr>
                </a:solidFill>
              </a:rPr>
              <a:t>Conclusion and Future Work</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6486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5101434" cy="4081404"/>
          </a:xfrm>
        </p:spPr>
        <p:txBody>
          <a:bodyPr/>
          <a:lstStyle/>
          <a:p>
            <a:r>
              <a:rPr lang="en-US" altLang="zh-CN" dirty="0"/>
              <a:t>We contribute a new large-scale partially labeled credit card fraud detection dataset to the research community, namely </a:t>
            </a:r>
            <a:r>
              <a:rPr lang="en-US" altLang="zh-CN" dirty="0" err="1"/>
              <a:t>Finacial</a:t>
            </a:r>
            <a:r>
              <a:rPr lang="en-US" altLang="zh-CN" dirty="0"/>
              <a:t> Fraud Semi-supervised Dataset (FFSD). </a:t>
            </a:r>
          </a:p>
          <a:p>
            <a:r>
              <a:rPr lang="en-US" altLang="zh-CN" dirty="0"/>
              <a:t>Besides, we also experimented on two public supervised fraud detection datasets. The </a:t>
            </a:r>
            <a:r>
              <a:rPr lang="en-US" altLang="zh-CN" dirty="0" err="1"/>
              <a:t>YelpChi</a:t>
            </a:r>
            <a:r>
              <a:rPr lang="en-US" altLang="zh-CN" dirty="0"/>
              <a:t> graph dataset and Amazon graph dataset.</a:t>
            </a:r>
          </a:p>
          <a:p>
            <a:endParaRPr lang="en-US"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Dataset					</a:t>
            </a:r>
            <a:r>
              <a:rPr lang="en-US" altLang="zh-CN" dirty="0"/>
              <a:t>Dataset statistics</a:t>
            </a:r>
            <a:endParaRPr lang="en-US" dirty="0"/>
          </a:p>
        </p:txBody>
      </p:sp>
      <p:pic>
        <p:nvPicPr>
          <p:cNvPr id="7" name="图片 6">
            <a:extLst>
              <a:ext uri="{FF2B5EF4-FFF2-40B4-BE49-F238E27FC236}">
                <a16:creationId xmlns:a16="http://schemas.microsoft.com/office/drawing/2014/main" id="{23E36E00-D4D5-B71A-4FE9-0729370C13C5}"/>
              </a:ext>
            </a:extLst>
          </p:cNvPr>
          <p:cNvPicPr>
            <a:picLocks noChangeAspect="1"/>
          </p:cNvPicPr>
          <p:nvPr/>
        </p:nvPicPr>
        <p:blipFill>
          <a:blip r:embed="rId3"/>
          <a:stretch>
            <a:fillRect/>
          </a:stretch>
        </p:blipFill>
        <p:spPr>
          <a:xfrm>
            <a:off x="5945065" y="2004646"/>
            <a:ext cx="5295900" cy="2286000"/>
          </a:xfrm>
          <a:prstGeom prst="rect">
            <a:avLst/>
          </a:prstGeom>
        </p:spPr>
      </p:pic>
    </p:spTree>
    <p:extLst>
      <p:ext uri="{BB962C8B-B14F-4D97-AF65-F5344CB8AC3E}">
        <p14:creationId xmlns:p14="http://schemas.microsoft.com/office/powerpoint/2010/main" val="165153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a:xfrm>
            <a:off x="627854" y="1771605"/>
            <a:ext cx="5101434" cy="4081404"/>
          </a:xfrm>
        </p:spPr>
        <p:txBody>
          <a:bodyPr/>
          <a:lstStyle/>
          <a:p>
            <a:r>
              <a:rPr lang="en-US" altLang="zh-CN" dirty="0"/>
              <a:t>Baseline Methods.</a:t>
            </a:r>
            <a:endParaRPr lang="en-AU" dirty="0"/>
          </a:p>
          <a:p>
            <a:pPr marL="285750" indent="-285750">
              <a:buFont typeface="Arial" panose="020B0604020202020204" pitchFamily="34" charset="0"/>
              <a:buChar char="•"/>
            </a:pPr>
            <a:r>
              <a:rPr lang="en-US" altLang="zh-CN" dirty="0"/>
              <a:t>GEM</a:t>
            </a:r>
            <a:r>
              <a:rPr lang="en-AU" dirty="0"/>
              <a:t>.</a:t>
            </a:r>
          </a:p>
          <a:p>
            <a:pPr marL="285750" indent="-285750">
              <a:buFont typeface="Arial" panose="020B0604020202020204" pitchFamily="34" charset="0"/>
              <a:buChar char="•"/>
            </a:pPr>
            <a:r>
              <a:rPr lang="en-US" altLang="zh-CN" dirty="0" err="1"/>
              <a:t>FdGars</a:t>
            </a:r>
            <a:r>
              <a:rPr lang="en-US" altLang="zh-CN" dirty="0"/>
              <a:t>.</a:t>
            </a:r>
          </a:p>
          <a:p>
            <a:pPr marL="285750" indent="-285750">
              <a:buFont typeface="Arial" panose="020B0604020202020204" pitchFamily="34" charset="0"/>
              <a:buChar char="•"/>
            </a:pPr>
            <a:r>
              <a:rPr lang="en-US" dirty="0"/>
              <a:t>Player2Vec.</a:t>
            </a:r>
          </a:p>
          <a:p>
            <a:pPr marL="285750" indent="-285750">
              <a:buFont typeface="Arial" panose="020B0604020202020204" pitchFamily="34" charset="0"/>
              <a:buChar char="•"/>
            </a:pPr>
            <a:r>
              <a:rPr lang="en-US" dirty="0" err="1"/>
              <a:t>GraphSAGE</a:t>
            </a:r>
            <a:r>
              <a:rPr lang="en-US" dirty="0"/>
              <a:t>.</a:t>
            </a:r>
          </a:p>
          <a:p>
            <a:pPr marL="285750" indent="-285750">
              <a:buFont typeface="Arial" panose="020B0604020202020204" pitchFamily="34" charset="0"/>
              <a:buChar char="•"/>
            </a:pPr>
            <a:r>
              <a:rPr lang="en-US" dirty="0"/>
              <a:t>Semi-GNN</a:t>
            </a: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Compared methods						</a:t>
            </a:r>
            <a:r>
              <a:rPr lang="en-US" altLang="zh-CN" dirty="0"/>
              <a:t>Evaluating metrics</a:t>
            </a:r>
            <a:endParaRPr lang="en-US" dirty="0"/>
          </a:p>
        </p:txBody>
      </p:sp>
      <p:sp>
        <p:nvSpPr>
          <p:cNvPr id="4" name="Text Placeholder 2">
            <a:extLst>
              <a:ext uri="{FF2B5EF4-FFF2-40B4-BE49-F238E27FC236}">
                <a16:creationId xmlns:a16="http://schemas.microsoft.com/office/drawing/2014/main" id="{39603ED6-D0F3-5A47-523C-5DD2A8D1DCB9}"/>
              </a:ext>
            </a:extLst>
          </p:cNvPr>
          <p:cNvSpPr txBox="1">
            <a:spLocks/>
          </p:cNvSpPr>
          <p:nvPr/>
        </p:nvSpPr>
        <p:spPr>
          <a:xfrm>
            <a:off x="4055326" y="1816071"/>
            <a:ext cx="3337933"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altLang="zh-CN" dirty="0"/>
              <a:t>State-of-the-art methods:</a:t>
            </a:r>
            <a:endParaRPr lang="en-US" dirty="0"/>
          </a:p>
          <a:p>
            <a:pPr marL="285750" indent="-285750">
              <a:buFont typeface="Arial" panose="020B0604020202020204" pitchFamily="34" charset="0"/>
              <a:buChar char="•"/>
            </a:pPr>
            <a:r>
              <a:rPr lang="en-US" altLang="zh-CN" dirty="0" err="1"/>
              <a:t>GraphConsis</a:t>
            </a:r>
            <a:endParaRPr lang="en-US" altLang="zh-CN" dirty="0"/>
          </a:p>
          <a:p>
            <a:pPr marL="285750" indent="-285750">
              <a:buFont typeface="Arial" panose="020B0604020202020204" pitchFamily="34" charset="0"/>
              <a:buChar char="•"/>
            </a:pPr>
            <a:r>
              <a:rPr lang="en-US" altLang="zh-CN" dirty="0"/>
              <a:t>CARE-GNN</a:t>
            </a:r>
            <a:endParaRPr lang="en-US" dirty="0"/>
          </a:p>
          <a:p>
            <a:pPr marL="285750" indent="-285750">
              <a:buFont typeface="Arial" panose="020B0604020202020204" pitchFamily="34" charset="0"/>
              <a:buChar char="•"/>
            </a:pPr>
            <a:r>
              <a:rPr lang="en-US" dirty="0"/>
              <a:t>PC-GNN</a:t>
            </a:r>
          </a:p>
        </p:txBody>
      </p:sp>
      <p:sp>
        <p:nvSpPr>
          <p:cNvPr id="6" name="Text Placeholder 2">
            <a:extLst>
              <a:ext uri="{FF2B5EF4-FFF2-40B4-BE49-F238E27FC236}">
                <a16:creationId xmlns:a16="http://schemas.microsoft.com/office/drawing/2014/main" id="{4D4CF2E3-F11F-8AAC-5435-4298E9DB1FFB}"/>
              </a:ext>
            </a:extLst>
          </p:cNvPr>
          <p:cNvSpPr txBox="1">
            <a:spLocks/>
          </p:cNvSpPr>
          <p:nvPr/>
        </p:nvSpPr>
        <p:spPr>
          <a:xfrm>
            <a:off x="7947102" y="1836935"/>
            <a:ext cx="3337933" cy="40814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lang="en-AU" sz="180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altLang="zh-CN" dirty="0"/>
              <a:t>Three popular metrics:</a:t>
            </a:r>
          </a:p>
          <a:p>
            <a:pPr marL="285750" indent="-285750">
              <a:buFont typeface="Arial" panose="020B0604020202020204" pitchFamily="34" charset="0"/>
              <a:buChar char="•"/>
            </a:pPr>
            <a:r>
              <a:rPr lang="en-US" altLang="zh-CN" dirty="0"/>
              <a:t>Averaged precision (AP) </a:t>
            </a:r>
          </a:p>
          <a:p>
            <a:pPr marL="285750" indent="-285750">
              <a:buFont typeface="Arial" panose="020B0604020202020204" pitchFamily="34" charset="0"/>
              <a:buChar char="•"/>
            </a:pPr>
            <a:r>
              <a:rPr lang="en-US" altLang="zh-CN" dirty="0"/>
              <a:t>Area under curve (AUC)</a:t>
            </a:r>
          </a:p>
          <a:p>
            <a:pPr marL="285750" indent="-285750">
              <a:buFont typeface="Arial" panose="020B0604020202020204" pitchFamily="34" charset="0"/>
              <a:buChar char="•"/>
            </a:pPr>
            <a:r>
              <a:rPr lang="en-US" altLang="zh-CN" dirty="0"/>
              <a:t>F-score</a:t>
            </a:r>
            <a:endParaRPr lang="en-US" dirty="0"/>
          </a:p>
        </p:txBody>
      </p:sp>
    </p:spTree>
    <p:extLst>
      <p:ext uri="{BB962C8B-B14F-4D97-AF65-F5344CB8AC3E}">
        <p14:creationId xmlns:p14="http://schemas.microsoft.com/office/powerpoint/2010/main" val="99442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Comprehensive Comparison</a:t>
            </a:r>
            <a:endParaRPr lang="en-US" dirty="0"/>
          </a:p>
        </p:txBody>
      </p:sp>
      <p:pic>
        <p:nvPicPr>
          <p:cNvPr id="4" name="图片 3">
            <a:extLst>
              <a:ext uri="{FF2B5EF4-FFF2-40B4-BE49-F238E27FC236}">
                <a16:creationId xmlns:a16="http://schemas.microsoft.com/office/drawing/2014/main" id="{B23879BD-E9E5-C7BB-361B-B890A9666169}"/>
              </a:ext>
            </a:extLst>
          </p:cNvPr>
          <p:cNvPicPr>
            <a:picLocks noChangeAspect="1"/>
          </p:cNvPicPr>
          <p:nvPr/>
        </p:nvPicPr>
        <p:blipFill>
          <a:blip r:embed="rId3"/>
          <a:stretch>
            <a:fillRect/>
          </a:stretch>
        </p:blipFill>
        <p:spPr>
          <a:xfrm>
            <a:off x="339969" y="1804374"/>
            <a:ext cx="11676185" cy="4135316"/>
          </a:xfrm>
          <a:prstGeom prst="rect">
            <a:avLst/>
          </a:prstGeom>
        </p:spPr>
      </p:pic>
    </p:spTree>
    <p:extLst>
      <p:ext uri="{BB962C8B-B14F-4D97-AF65-F5344CB8AC3E}">
        <p14:creationId xmlns:p14="http://schemas.microsoft.com/office/powerpoint/2010/main" val="258691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a:xfrm>
            <a:off x="636266" y="1137921"/>
            <a:ext cx="5459734" cy="589218"/>
          </a:xfrm>
        </p:spPr>
        <p:txBody>
          <a:bodyPr/>
          <a:lstStyle/>
          <a:p>
            <a:r>
              <a:rPr lang="en-US" altLang="zh-CN" dirty="0"/>
              <a:t>The result of semi-supervised experiments with different ratios of labeled training data</a:t>
            </a:r>
            <a:endParaRPr lang="en-US" dirty="0"/>
          </a:p>
        </p:txBody>
      </p:sp>
      <p:pic>
        <p:nvPicPr>
          <p:cNvPr id="6" name="图片 5">
            <a:extLst>
              <a:ext uri="{FF2B5EF4-FFF2-40B4-BE49-F238E27FC236}">
                <a16:creationId xmlns:a16="http://schemas.microsoft.com/office/drawing/2014/main" id="{F49F7339-B525-1FA3-97A4-4107BFC9BA9E}"/>
              </a:ext>
            </a:extLst>
          </p:cNvPr>
          <p:cNvPicPr>
            <a:picLocks noChangeAspect="1"/>
          </p:cNvPicPr>
          <p:nvPr/>
        </p:nvPicPr>
        <p:blipFill>
          <a:blip r:embed="rId3"/>
          <a:stretch>
            <a:fillRect/>
          </a:stretch>
        </p:blipFill>
        <p:spPr>
          <a:xfrm>
            <a:off x="1457325" y="2100628"/>
            <a:ext cx="9277350" cy="3829050"/>
          </a:xfrm>
          <a:prstGeom prst="rect">
            <a:avLst/>
          </a:prstGeom>
        </p:spPr>
      </p:pic>
    </p:spTree>
    <p:extLst>
      <p:ext uri="{BB962C8B-B14F-4D97-AF65-F5344CB8AC3E}">
        <p14:creationId xmlns:p14="http://schemas.microsoft.com/office/powerpoint/2010/main" val="237121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6840CF1-3E02-3A25-E8DB-C2613C27D65E}"/>
              </a:ext>
            </a:extLst>
          </p:cNvPr>
          <p:cNvPicPr>
            <a:picLocks noChangeAspect="1"/>
          </p:cNvPicPr>
          <p:nvPr/>
        </p:nvPicPr>
        <p:blipFill>
          <a:blip r:embed="rId3"/>
          <a:stretch>
            <a:fillRect/>
          </a:stretch>
        </p:blipFill>
        <p:spPr>
          <a:xfrm>
            <a:off x="7147039" y="4264337"/>
            <a:ext cx="3064398" cy="1870024"/>
          </a:xfrm>
          <a:prstGeom prst="rect">
            <a:avLst/>
          </a:prstGeom>
        </p:spPr>
      </p:pic>
      <p:pic>
        <p:nvPicPr>
          <p:cNvPr id="9" name="图片 8">
            <a:extLst>
              <a:ext uri="{FF2B5EF4-FFF2-40B4-BE49-F238E27FC236}">
                <a16:creationId xmlns:a16="http://schemas.microsoft.com/office/drawing/2014/main" id="{8F34A5BC-AB5E-A392-BD4C-C10708C8321A}"/>
              </a:ext>
            </a:extLst>
          </p:cNvPr>
          <p:cNvPicPr>
            <a:picLocks noChangeAspect="1"/>
          </p:cNvPicPr>
          <p:nvPr/>
        </p:nvPicPr>
        <p:blipFill>
          <a:blip r:embed="rId4"/>
          <a:stretch>
            <a:fillRect/>
          </a:stretch>
        </p:blipFill>
        <p:spPr>
          <a:xfrm>
            <a:off x="7147039" y="2435854"/>
            <a:ext cx="3086193" cy="1957204"/>
          </a:xfrm>
          <a:prstGeom prst="rect">
            <a:avLst/>
          </a:prstGeom>
        </p:spPr>
      </p:pic>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Experiments</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Ablation Study</a:t>
            </a:r>
            <a:endParaRPr lang="en-US" dirty="0"/>
          </a:p>
        </p:txBody>
      </p:sp>
      <p:sp>
        <p:nvSpPr>
          <p:cNvPr id="7" name="Text Placeholder 2">
            <a:extLst>
              <a:ext uri="{FF2B5EF4-FFF2-40B4-BE49-F238E27FC236}">
                <a16:creationId xmlns:a16="http://schemas.microsoft.com/office/drawing/2014/main" id="{B593C3A9-7283-6E62-3455-96ADC816FAC8}"/>
              </a:ext>
            </a:extLst>
          </p:cNvPr>
          <p:cNvSpPr>
            <a:spLocks noGrp="1"/>
          </p:cNvSpPr>
          <p:nvPr>
            <p:ph type="body" idx="12"/>
          </p:nvPr>
        </p:nvSpPr>
        <p:spPr>
          <a:xfrm>
            <a:off x="627854" y="1771605"/>
            <a:ext cx="6418926" cy="4081404"/>
          </a:xfrm>
        </p:spPr>
        <p:txBody>
          <a:bodyPr/>
          <a:lstStyle/>
          <a:p>
            <a:r>
              <a:rPr lang="en-US" altLang="zh-CN" sz="2000" dirty="0"/>
              <a:t>In the GTAN-A model, we remove the TGAT component, and the central node aggregates messages directly collected from neighboring nodes.</a:t>
            </a:r>
          </a:p>
          <a:p>
            <a:r>
              <a:rPr lang="en-US" altLang="zh-CN" sz="2000" dirty="0"/>
              <a:t>In the GTAN-R model, we remove the risk embedding component and only use the original node attributes.</a:t>
            </a:r>
          </a:p>
          <a:p>
            <a:r>
              <a:rPr lang="en-US" altLang="zh-CN" sz="2000" dirty="0"/>
              <a:t>Removing either component deteriorates the performance of GTAN, which proves that the temporal graph attention mechanism and risk embedding are both effective in graph-based fraud detection.</a:t>
            </a:r>
            <a:endParaRPr lang="en-AU" altLang="zh-CN" sz="2000" dirty="0"/>
          </a:p>
        </p:txBody>
      </p:sp>
      <p:pic>
        <p:nvPicPr>
          <p:cNvPr id="4" name="图片 3">
            <a:extLst>
              <a:ext uri="{FF2B5EF4-FFF2-40B4-BE49-F238E27FC236}">
                <a16:creationId xmlns:a16="http://schemas.microsoft.com/office/drawing/2014/main" id="{5D9EBDDA-E93B-33AF-3F22-2DB91CB5BBD6}"/>
              </a:ext>
            </a:extLst>
          </p:cNvPr>
          <p:cNvPicPr>
            <a:picLocks noChangeAspect="1"/>
          </p:cNvPicPr>
          <p:nvPr/>
        </p:nvPicPr>
        <p:blipFill>
          <a:blip r:embed="rId5"/>
          <a:stretch>
            <a:fillRect/>
          </a:stretch>
        </p:blipFill>
        <p:spPr>
          <a:xfrm>
            <a:off x="7147039" y="711630"/>
            <a:ext cx="3186452" cy="1891820"/>
          </a:xfrm>
          <a:prstGeom prst="rect">
            <a:avLst/>
          </a:prstGeom>
        </p:spPr>
      </p:pic>
    </p:spTree>
    <p:extLst>
      <p:ext uri="{BB962C8B-B14F-4D97-AF65-F5344CB8AC3E}">
        <p14:creationId xmlns:p14="http://schemas.microsoft.com/office/powerpoint/2010/main" val="216401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t>Background.</a:t>
            </a:r>
          </a:p>
          <a:p>
            <a:pPr marL="285750" indent="-285750">
              <a:buFont typeface="Arial" panose="020B0604020202020204" pitchFamily="34" charset="0"/>
              <a:buChar char="•"/>
            </a:pPr>
            <a:r>
              <a:rPr lang="en-AU" sz="3200" dirty="0"/>
              <a:t>Method.</a:t>
            </a:r>
          </a:p>
          <a:p>
            <a:pPr marL="285750" indent="-285750">
              <a:buFont typeface="Arial" panose="020B0604020202020204" pitchFamily="34" charset="0"/>
              <a:buChar char="•"/>
            </a:pPr>
            <a:r>
              <a:rPr lang="en-AU" sz="3200" dirty="0"/>
              <a:t>Experiments.</a:t>
            </a:r>
          </a:p>
          <a:p>
            <a:pPr marL="285750" indent="-285750">
              <a:buFont typeface="Arial" panose="020B0604020202020204" pitchFamily="34" charset="0"/>
              <a:buChar char="•"/>
            </a:pPr>
            <a:r>
              <a:rPr lang="en-AU" sz="3200" dirty="0"/>
              <a:t>Conclusion and Future Work</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6697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solidFill>
                  <a:schemeClr val="bg1">
                    <a:lumMod val="85000"/>
                  </a:schemeClr>
                </a:solidFill>
              </a:rPr>
              <a:t>Background.</a:t>
            </a:r>
          </a:p>
          <a:p>
            <a:pPr marL="285750" indent="-285750">
              <a:buFont typeface="Arial" panose="020B0604020202020204" pitchFamily="34" charset="0"/>
              <a:buChar char="•"/>
            </a:pPr>
            <a:r>
              <a:rPr lang="en-AU" sz="3200" dirty="0">
                <a:solidFill>
                  <a:schemeClr val="bg1">
                    <a:lumMod val="85000"/>
                  </a:schemeClr>
                </a:solidFill>
              </a:rPr>
              <a:t>Method.</a:t>
            </a:r>
          </a:p>
          <a:p>
            <a:pPr marL="285750" indent="-285750">
              <a:buFont typeface="Arial" panose="020B0604020202020204" pitchFamily="34" charset="0"/>
              <a:buChar char="•"/>
            </a:pPr>
            <a:r>
              <a:rPr lang="en-AU" sz="3200" dirty="0">
                <a:solidFill>
                  <a:schemeClr val="bg1">
                    <a:lumMod val="85000"/>
                  </a:schemeClr>
                </a:solidFill>
              </a:rPr>
              <a:t>Experiments.</a:t>
            </a:r>
          </a:p>
          <a:p>
            <a:pPr marL="285750" indent="-285750">
              <a:buFont typeface="Arial" panose="020B0604020202020204" pitchFamily="34" charset="0"/>
              <a:buChar char="•"/>
            </a:pPr>
            <a:r>
              <a:rPr lang="en-AU" sz="3200" dirty="0"/>
              <a:t>Conclusion and Future Work</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66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US" altLang="zh-CN" dirty="0"/>
              <a:t>We propose a semi-supervised graph learning framework to effectively model the risk propagation among transactions for fraud detection.</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We design a temporal graph neural network model to learn the transaction representations by attention mechanism and gated residual mechanism.</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Our proposed GTAN is interpretable and can be easily implemented in the industry-level system. Extensive experiments on both the financial fraud detection dataset and public fraud detection datasets demonstrate the superior performance of our proposed methods. </a:t>
            </a:r>
            <a:endParaRPr lang="en-AU" dirty="0"/>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41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95E-677F-7A4E-B747-51D5CA7A378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36AAE347-2A2D-C74D-B6B1-01534B8E0C6E}"/>
              </a:ext>
            </a:extLst>
          </p:cNvPr>
          <p:cNvSpPr>
            <a:spLocks noGrp="1"/>
          </p:cNvSpPr>
          <p:nvPr>
            <p:ph type="body" idx="12"/>
          </p:nvPr>
        </p:nvSpPr>
        <p:spPr/>
        <p:txBody>
          <a:bodyPr/>
          <a:lstStyle/>
          <a:p>
            <a:r>
              <a:rPr lang="en-AU" dirty="0"/>
              <a:t>Sheng Xiang, University of Technology Sydney.</a:t>
            </a:r>
          </a:p>
          <a:p>
            <a:endParaRPr lang="en-AU" dirty="0"/>
          </a:p>
          <a:p>
            <a:r>
              <a:rPr lang="en-AU" dirty="0">
                <a:hlinkClick r:id="rId3"/>
              </a:rPr>
              <a:t>Sheng.xiang@student.uts.edu.au</a:t>
            </a:r>
            <a:endParaRPr lang="en-AU" dirty="0"/>
          </a:p>
        </p:txBody>
      </p:sp>
    </p:spTree>
    <p:extLst>
      <p:ext uri="{BB962C8B-B14F-4D97-AF65-F5344CB8AC3E}">
        <p14:creationId xmlns:p14="http://schemas.microsoft.com/office/powerpoint/2010/main" val="1935068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9131-A215-BA47-8B96-11399BA368C4}"/>
              </a:ext>
            </a:extLst>
          </p:cNvPr>
          <p:cNvSpPr>
            <a:spLocks noGrp="1"/>
          </p:cNvSpPr>
          <p:nvPr>
            <p:ph type="ctrTitle"/>
          </p:nvPr>
        </p:nvSpPr>
        <p:spPr>
          <a:xfrm>
            <a:off x="1060965" y="2576804"/>
            <a:ext cx="9911835" cy="1201854"/>
          </a:xfrm>
        </p:spPr>
        <p:txBody>
          <a:bodyPr/>
          <a:lstStyle/>
          <a:p>
            <a:pPr algn="ctr"/>
            <a:r>
              <a:rPr lang="en-US" dirty="0"/>
              <a:t>Semi-supervised Credit Card Fraud Detection via Attribute-driven Graph Representation</a:t>
            </a:r>
          </a:p>
        </p:txBody>
      </p:sp>
      <p:sp>
        <p:nvSpPr>
          <p:cNvPr id="3" name="Subtitle 2">
            <a:extLst>
              <a:ext uri="{FF2B5EF4-FFF2-40B4-BE49-F238E27FC236}">
                <a16:creationId xmlns:a16="http://schemas.microsoft.com/office/drawing/2014/main" id="{5C995E61-2C88-C44F-AF24-BE6CC2864F39}"/>
              </a:ext>
            </a:extLst>
          </p:cNvPr>
          <p:cNvSpPr>
            <a:spLocks noGrp="1"/>
          </p:cNvSpPr>
          <p:nvPr>
            <p:ph type="subTitle" idx="1"/>
          </p:nvPr>
        </p:nvSpPr>
        <p:spPr>
          <a:xfrm>
            <a:off x="1971304" y="3894517"/>
            <a:ext cx="8193974" cy="810462"/>
          </a:xfrm>
        </p:spPr>
        <p:txBody>
          <a:bodyPr/>
          <a:lstStyle/>
          <a:p>
            <a:pPr algn="ctr"/>
            <a:r>
              <a:rPr lang="en-AU" dirty="0"/>
              <a:t>Sheng Xiang</a:t>
            </a:r>
            <a:r>
              <a:rPr lang="en-AU" baseline="30000" dirty="0"/>
              <a:t>1</a:t>
            </a:r>
            <a:r>
              <a:rPr lang="en-AU" dirty="0"/>
              <a:t>, </a:t>
            </a:r>
            <a:r>
              <a:rPr lang="en-US" altLang="zh-CN" dirty="0" err="1"/>
              <a:t>Mingzhi</a:t>
            </a:r>
            <a:r>
              <a:rPr lang="en-US" altLang="zh-CN" dirty="0"/>
              <a:t> Zhu</a:t>
            </a:r>
            <a:r>
              <a:rPr lang="en-AU" altLang="zh-CN" baseline="30000" dirty="0"/>
              <a:t>2</a:t>
            </a:r>
            <a:r>
              <a:rPr lang="en-US" altLang="zh-CN" dirty="0"/>
              <a:t>, </a:t>
            </a:r>
            <a:r>
              <a:rPr lang="en-AU" dirty="0" err="1"/>
              <a:t>Dawei</a:t>
            </a:r>
            <a:r>
              <a:rPr lang="en-AU" dirty="0"/>
              <a:t> Cheng</a:t>
            </a:r>
            <a:r>
              <a:rPr lang="en-AU" altLang="zh-CN" baseline="30000" dirty="0"/>
              <a:t>2</a:t>
            </a:r>
            <a:r>
              <a:rPr lang="en-AU" dirty="0"/>
              <a:t>, </a:t>
            </a:r>
            <a:r>
              <a:rPr lang="en-AU" dirty="0" err="1"/>
              <a:t>Enxia</a:t>
            </a:r>
            <a:r>
              <a:rPr lang="en-AU" dirty="0"/>
              <a:t> Li</a:t>
            </a:r>
            <a:r>
              <a:rPr lang="en-AU" altLang="zh-CN" baseline="30000" dirty="0"/>
              <a:t>1</a:t>
            </a:r>
            <a:r>
              <a:rPr lang="en-AU" dirty="0"/>
              <a:t>, </a:t>
            </a:r>
            <a:r>
              <a:rPr lang="en-AU" dirty="0" err="1"/>
              <a:t>Ruihui</a:t>
            </a:r>
            <a:r>
              <a:rPr lang="en-AU" dirty="0"/>
              <a:t> Zhao</a:t>
            </a:r>
            <a:r>
              <a:rPr lang="en-AU" baseline="30000" dirty="0"/>
              <a:t>3</a:t>
            </a:r>
            <a:r>
              <a:rPr lang="en-US" altLang="zh-CN" dirty="0"/>
              <a:t> , Yi Ouyang</a:t>
            </a:r>
            <a:r>
              <a:rPr lang="en-AU" altLang="zh-CN" baseline="30000" dirty="0"/>
              <a:t>3</a:t>
            </a:r>
            <a:r>
              <a:rPr lang="en-AU" dirty="0"/>
              <a:t>, Ling Chen</a:t>
            </a:r>
            <a:r>
              <a:rPr lang="en-AU" altLang="zh-CN" baseline="30000" dirty="0"/>
              <a:t>1</a:t>
            </a:r>
            <a:r>
              <a:rPr lang="en-AU" dirty="0"/>
              <a:t>, </a:t>
            </a:r>
            <a:r>
              <a:rPr lang="en-US" altLang="zh-CN" dirty="0" err="1"/>
              <a:t>Yefeng</a:t>
            </a:r>
            <a:r>
              <a:rPr lang="en-US" altLang="zh-CN" dirty="0"/>
              <a:t> Zheng</a:t>
            </a:r>
            <a:r>
              <a:rPr lang="en-AU" altLang="zh-CN" baseline="30000" dirty="0"/>
              <a:t>3</a:t>
            </a:r>
            <a:endParaRPr lang="en-AU" dirty="0"/>
          </a:p>
        </p:txBody>
      </p:sp>
      <p:sp>
        <p:nvSpPr>
          <p:cNvPr id="14" name="文本框 13">
            <a:extLst>
              <a:ext uri="{FF2B5EF4-FFF2-40B4-BE49-F238E27FC236}">
                <a16:creationId xmlns:a16="http://schemas.microsoft.com/office/drawing/2014/main" id="{434E36EF-3960-5C10-08CB-B17842828AFF}"/>
              </a:ext>
            </a:extLst>
          </p:cNvPr>
          <p:cNvSpPr txBox="1"/>
          <p:nvPr/>
        </p:nvSpPr>
        <p:spPr>
          <a:xfrm>
            <a:off x="2968443" y="4764354"/>
            <a:ext cx="6255110" cy="646331"/>
          </a:xfrm>
          <a:prstGeom prst="rect">
            <a:avLst/>
          </a:prstGeom>
          <a:noFill/>
        </p:spPr>
        <p:txBody>
          <a:bodyPr wrap="none" rtlCol="0">
            <a:spAutoFit/>
          </a:bodyPr>
          <a:lstStyle/>
          <a:p>
            <a:r>
              <a:rPr lang="en-US" altLang="zh-CN" baseline="30000" dirty="0"/>
              <a:t>1</a:t>
            </a:r>
            <a:r>
              <a:rPr lang="en-US" altLang="zh-CN" dirty="0"/>
              <a:t> The University of Technology Sydney, </a:t>
            </a:r>
            <a:r>
              <a:rPr lang="en-US" altLang="zh-CN" baseline="30000" dirty="0"/>
              <a:t>2</a:t>
            </a:r>
            <a:r>
              <a:rPr lang="en-US" altLang="zh-CN" dirty="0"/>
              <a:t> Tongji University, </a:t>
            </a:r>
          </a:p>
          <a:p>
            <a:pPr algn="ctr"/>
            <a:r>
              <a:rPr lang="en-US" altLang="zh-CN" baseline="30000" dirty="0"/>
              <a:t>3</a:t>
            </a:r>
            <a:r>
              <a:rPr lang="en-US" altLang="zh-CN" dirty="0"/>
              <a:t> </a:t>
            </a:r>
            <a:r>
              <a:rPr lang="en-US" altLang="zh-CN" b="0" i="0" dirty="0">
                <a:solidFill>
                  <a:srgbClr val="282828"/>
                </a:solidFill>
                <a:effectLst/>
                <a:latin typeface="Helvetica Neue"/>
              </a:rPr>
              <a:t>Tencent Jarvis Lab</a:t>
            </a:r>
            <a:endParaRPr lang="zh-CN" altLang="en-US" dirty="0"/>
          </a:p>
        </p:txBody>
      </p:sp>
      <p:pic>
        <p:nvPicPr>
          <p:cNvPr id="12" name="Picture 16" descr="University of Technology Sydney logo">
            <a:extLst>
              <a:ext uri="{FF2B5EF4-FFF2-40B4-BE49-F238E27FC236}">
                <a16:creationId xmlns:a16="http://schemas.microsoft.com/office/drawing/2014/main" id="{64C23737-7C23-4673-F383-19F736515190}"/>
              </a:ext>
            </a:extLst>
          </p:cNvPr>
          <p:cNvPicPr>
            <a:picLocks noChangeAspect="1"/>
          </p:cNvPicPr>
          <p:nvPr/>
        </p:nvPicPr>
        <p:blipFill>
          <a:blip r:embed="rId3"/>
          <a:stretch>
            <a:fillRect/>
          </a:stretch>
        </p:blipFill>
        <p:spPr>
          <a:xfrm>
            <a:off x="346849" y="272066"/>
            <a:ext cx="714116" cy="682518"/>
          </a:xfrm>
          <a:prstGeom prst="rect">
            <a:avLst/>
          </a:prstGeom>
        </p:spPr>
      </p:pic>
      <p:pic>
        <p:nvPicPr>
          <p:cNvPr id="16" name="图片 15">
            <a:extLst>
              <a:ext uri="{FF2B5EF4-FFF2-40B4-BE49-F238E27FC236}">
                <a16:creationId xmlns:a16="http://schemas.microsoft.com/office/drawing/2014/main" id="{AA194188-1CCA-AEF8-80AC-377B18EFBF5E}"/>
              </a:ext>
            </a:extLst>
          </p:cNvPr>
          <p:cNvPicPr>
            <a:picLocks noChangeAspect="1"/>
          </p:cNvPicPr>
          <p:nvPr/>
        </p:nvPicPr>
        <p:blipFill>
          <a:blip r:embed="rId4"/>
          <a:stretch>
            <a:fillRect/>
          </a:stretch>
        </p:blipFill>
        <p:spPr>
          <a:xfrm>
            <a:off x="1418033" y="214964"/>
            <a:ext cx="802653" cy="802653"/>
          </a:xfrm>
          <a:prstGeom prst="rect">
            <a:avLst/>
          </a:prstGeom>
        </p:spPr>
      </p:pic>
      <p:sp>
        <p:nvSpPr>
          <p:cNvPr id="26" name="文本框 25">
            <a:extLst>
              <a:ext uri="{FF2B5EF4-FFF2-40B4-BE49-F238E27FC236}">
                <a16:creationId xmlns:a16="http://schemas.microsoft.com/office/drawing/2014/main" id="{FB6486EA-F983-794E-1FED-FA986A570955}"/>
              </a:ext>
            </a:extLst>
          </p:cNvPr>
          <p:cNvSpPr txBox="1"/>
          <p:nvPr/>
        </p:nvSpPr>
        <p:spPr>
          <a:xfrm>
            <a:off x="5363643" y="5598345"/>
            <a:ext cx="1287532" cy="369332"/>
          </a:xfrm>
          <a:prstGeom prst="rect">
            <a:avLst/>
          </a:prstGeom>
          <a:noFill/>
        </p:spPr>
        <p:txBody>
          <a:bodyPr wrap="none" rtlCol="0">
            <a:spAutoFit/>
          </a:bodyPr>
          <a:lstStyle/>
          <a:p>
            <a:r>
              <a:rPr lang="en-US" altLang="zh-CN" dirty="0"/>
              <a:t>AAAI 2023</a:t>
            </a:r>
            <a:endParaRPr lang="zh-CN" altLang="en-US" dirty="0"/>
          </a:p>
        </p:txBody>
      </p:sp>
      <p:pic>
        <p:nvPicPr>
          <p:cNvPr id="7" name="图片 6">
            <a:extLst>
              <a:ext uri="{FF2B5EF4-FFF2-40B4-BE49-F238E27FC236}">
                <a16:creationId xmlns:a16="http://schemas.microsoft.com/office/drawing/2014/main" id="{B360A769-E408-4382-77EE-E651D2AA3AA0}"/>
              </a:ext>
            </a:extLst>
          </p:cNvPr>
          <p:cNvPicPr>
            <a:picLocks noChangeAspect="1"/>
          </p:cNvPicPr>
          <p:nvPr/>
        </p:nvPicPr>
        <p:blipFill>
          <a:blip r:embed="rId5"/>
          <a:stretch>
            <a:fillRect/>
          </a:stretch>
        </p:blipFill>
        <p:spPr>
          <a:xfrm>
            <a:off x="2569478" y="1"/>
            <a:ext cx="9622521" cy="2232726"/>
          </a:xfrm>
          <a:prstGeom prst="rect">
            <a:avLst/>
          </a:prstGeom>
        </p:spPr>
      </p:pic>
      <p:pic>
        <p:nvPicPr>
          <p:cNvPr id="9" name="图片 8">
            <a:extLst>
              <a:ext uri="{FF2B5EF4-FFF2-40B4-BE49-F238E27FC236}">
                <a16:creationId xmlns:a16="http://schemas.microsoft.com/office/drawing/2014/main" id="{CA4F5EF0-351C-C4E9-EDFD-E682BCA5EA71}"/>
              </a:ext>
            </a:extLst>
          </p:cNvPr>
          <p:cNvPicPr>
            <a:picLocks noChangeAspect="1"/>
          </p:cNvPicPr>
          <p:nvPr/>
        </p:nvPicPr>
        <p:blipFill>
          <a:blip r:embed="rId6"/>
          <a:stretch>
            <a:fillRect/>
          </a:stretch>
        </p:blipFill>
        <p:spPr>
          <a:xfrm>
            <a:off x="181493" y="1166670"/>
            <a:ext cx="2583244" cy="579003"/>
          </a:xfrm>
          <a:prstGeom prst="rect">
            <a:avLst/>
          </a:prstGeom>
        </p:spPr>
      </p:pic>
    </p:spTree>
    <p:extLst>
      <p:ext uri="{BB962C8B-B14F-4D97-AF65-F5344CB8AC3E}">
        <p14:creationId xmlns:p14="http://schemas.microsoft.com/office/powerpoint/2010/main" val="426746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t>Background.</a:t>
            </a:r>
          </a:p>
          <a:p>
            <a:pPr marL="285750" indent="-285750">
              <a:buFont typeface="Arial" panose="020B0604020202020204" pitchFamily="34" charset="0"/>
              <a:buChar char="•"/>
            </a:pPr>
            <a:r>
              <a:rPr lang="en-AU" sz="3200" dirty="0">
                <a:solidFill>
                  <a:schemeClr val="bg1">
                    <a:lumMod val="85000"/>
                  </a:schemeClr>
                </a:solidFill>
              </a:rPr>
              <a:t>Method.</a:t>
            </a:r>
          </a:p>
          <a:p>
            <a:pPr marL="285750" indent="-285750">
              <a:buFont typeface="Arial" panose="020B0604020202020204" pitchFamily="34" charset="0"/>
              <a:buChar char="•"/>
            </a:pPr>
            <a:r>
              <a:rPr lang="en-AU" sz="3200" dirty="0">
                <a:solidFill>
                  <a:schemeClr val="bg1">
                    <a:lumMod val="85000"/>
                  </a:schemeClr>
                </a:solidFill>
              </a:rPr>
              <a:t>Experiments.</a:t>
            </a:r>
          </a:p>
          <a:p>
            <a:pPr marL="285750" indent="-285750">
              <a:buFont typeface="Arial" panose="020B0604020202020204" pitchFamily="34" charset="0"/>
              <a:buChar char="•"/>
            </a:pPr>
            <a:r>
              <a:rPr lang="en-AU" sz="3200" dirty="0">
                <a:solidFill>
                  <a:schemeClr val="bg1">
                    <a:lumMod val="85000"/>
                  </a:schemeClr>
                </a:solidFill>
              </a:rPr>
              <a:t>Conclusion and Future Work</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264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Credit Card Fraud</a:t>
            </a:r>
          </a:p>
        </p:txBody>
      </p:sp>
      <p:sp>
        <p:nvSpPr>
          <p:cNvPr id="8" name="文本占位符 7">
            <a:extLst>
              <a:ext uri="{FF2B5EF4-FFF2-40B4-BE49-F238E27FC236}">
                <a16:creationId xmlns:a16="http://schemas.microsoft.com/office/drawing/2014/main" id="{0A4CFD22-B3C3-139A-5AFC-D9E562FFC286}"/>
              </a:ext>
            </a:extLst>
          </p:cNvPr>
          <p:cNvSpPr>
            <a:spLocks noGrp="1"/>
          </p:cNvSpPr>
          <p:nvPr>
            <p:ph type="body" idx="12"/>
          </p:nvPr>
        </p:nvSpPr>
        <p:spPr/>
        <p:txBody>
          <a:bodyPr/>
          <a:lstStyle/>
          <a:p>
            <a:endParaRPr lang="zh-CN" altLang="en-US" dirty="0"/>
          </a:p>
        </p:txBody>
      </p:sp>
      <p:pic>
        <p:nvPicPr>
          <p:cNvPr id="10" name="Picture 7">
            <a:extLst>
              <a:ext uri="{FF2B5EF4-FFF2-40B4-BE49-F238E27FC236}">
                <a16:creationId xmlns:a16="http://schemas.microsoft.com/office/drawing/2014/main" id="{C1C3192C-F83A-BFD1-621D-22688116FC46}"/>
              </a:ext>
            </a:extLst>
          </p:cNvPr>
          <p:cNvPicPr>
            <a:picLocks noChangeAspect="1"/>
          </p:cNvPicPr>
          <p:nvPr/>
        </p:nvPicPr>
        <p:blipFill>
          <a:blip r:embed="rId3"/>
          <a:stretch>
            <a:fillRect/>
          </a:stretch>
        </p:blipFill>
        <p:spPr>
          <a:xfrm>
            <a:off x="664966" y="2296790"/>
            <a:ext cx="3907034" cy="2599438"/>
          </a:xfrm>
          <a:prstGeom prst="rect">
            <a:avLst/>
          </a:prstGeom>
        </p:spPr>
      </p:pic>
      <p:sp>
        <p:nvSpPr>
          <p:cNvPr id="12" name="Rectangle 8">
            <a:extLst>
              <a:ext uri="{FF2B5EF4-FFF2-40B4-BE49-F238E27FC236}">
                <a16:creationId xmlns:a16="http://schemas.microsoft.com/office/drawing/2014/main" id="{DD29A828-5144-5C27-FEEC-79A705C3082C}"/>
              </a:ext>
            </a:extLst>
          </p:cNvPr>
          <p:cNvSpPr/>
          <p:nvPr/>
        </p:nvSpPr>
        <p:spPr>
          <a:xfrm>
            <a:off x="5661558" y="3022572"/>
            <a:ext cx="2739853" cy="984885"/>
          </a:xfrm>
          <a:prstGeom prst="rect">
            <a:avLst/>
          </a:prstGeom>
        </p:spPr>
        <p:txBody>
          <a:bodyPr wrap="none">
            <a:spAutoFit/>
          </a:bodyPr>
          <a:lstStyle/>
          <a:p>
            <a:r>
              <a:rPr lang="en-US" sz="4000" b="1" dirty="0">
                <a:solidFill>
                  <a:schemeClr val="accent1"/>
                </a:solidFill>
                <a:latin typeface="Microsoft YaHei" panose="020B0503020204020204" pitchFamily="34" charset="-122"/>
                <a:ea typeface="Microsoft YaHei" panose="020B0503020204020204" pitchFamily="34" charset="-122"/>
              </a:rPr>
              <a:t>30 billion </a:t>
            </a:r>
          </a:p>
          <a:p>
            <a:r>
              <a:rPr lang="en-US" dirty="0">
                <a:latin typeface="Microsoft YaHei" panose="020B0503020204020204" pitchFamily="34" charset="-122"/>
                <a:ea typeface="Microsoft YaHei" panose="020B0503020204020204" pitchFamily="34" charset="-122"/>
              </a:rPr>
              <a:t>US dollars in 2022</a:t>
            </a:r>
            <a:endParaRPr lang="en-US" dirty="0">
              <a:effectLst/>
              <a:latin typeface="Microsoft YaHei" panose="020B0503020204020204" pitchFamily="34" charset="-122"/>
              <a:ea typeface="Microsoft YaHei" panose="020B0503020204020204" pitchFamily="34" charset="-122"/>
            </a:endParaRPr>
          </a:p>
        </p:txBody>
      </p:sp>
      <p:sp>
        <p:nvSpPr>
          <p:cNvPr id="13" name="Triangle 9">
            <a:extLst>
              <a:ext uri="{FF2B5EF4-FFF2-40B4-BE49-F238E27FC236}">
                <a16:creationId xmlns:a16="http://schemas.microsoft.com/office/drawing/2014/main" id="{1DAE79B6-3EC5-9F99-BDEA-83E4A76FB33B}"/>
              </a:ext>
            </a:extLst>
          </p:cNvPr>
          <p:cNvSpPr/>
          <p:nvPr/>
        </p:nvSpPr>
        <p:spPr>
          <a:xfrm>
            <a:off x="5260369" y="3104067"/>
            <a:ext cx="297950" cy="49244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11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Framework of Credit Card Fraud Detection</a:t>
            </a:r>
          </a:p>
        </p:txBody>
      </p:sp>
      <p:sp>
        <p:nvSpPr>
          <p:cNvPr id="6" name="文本占位符 5">
            <a:extLst>
              <a:ext uri="{FF2B5EF4-FFF2-40B4-BE49-F238E27FC236}">
                <a16:creationId xmlns:a16="http://schemas.microsoft.com/office/drawing/2014/main" id="{8B152439-0BAC-53F4-847B-18F0D9E3B757}"/>
              </a:ext>
            </a:extLst>
          </p:cNvPr>
          <p:cNvSpPr>
            <a:spLocks noGrp="1"/>
          </p:cNvSpPr>
          <p:nvPr>
            <p:ph type="body" idx="12"/>
          </p:nvPr>
        </p:nvSpPr>
        <p:spPr/>
        <p:txBody>
          <a:bodyPr/>
          <a:lstStyle/>
          <a:p>
            <a:endParaRPr lang="zh-CN" altLang="en-US"/>
          </a:p>
        </p:txBody>
      </p:sp>
      <p:pic>
        <p:nvPicPr>
          <p:cNvPr id="8" name="图片 7">
            <a:extLst>
              <a:ext uri="{FF2B5EF4-FFF2-40B4-BE49-F238E27FC236}">
                <a16:creationId xmlns:a16="http://schemas.microsoft.com/office/drawing/2014/main" id="{609444DE-650A-7E65-038C-18FBF90B38FC}"/>
              </a:ext>
            </a:extLst>
          </p:cNvPr>
          <p:cNvPicPr>
            <a:picLocks noChangeAspect="1"/>
          </p:cNvPicPr>
          <p:nvPr/>
        </p:nvPicPr>
        <p:blipFill>
          <a:blip r:embed="rId3"/>
          <a:stretch>
            <a:fillRect/>
          </a:stretch>
        </p:blipFill>
        <p:spPr>
          <a:xfrm>
            <a:off x="737870" y="1727139"/>
            <a:ext cx="6741126" cy="3817459"/>
          </a:xfrm>
          <a:prstGeom prst="rect">
            <a:avLst/>
          </a:prstGeom>
        </p:spPr>
      </p:pic>
    </p:spTree>
    <p:extLst>
      <p:ext uri="{BB962C8B-B14F-4D97-AF65-F5344CB8AC3E}">
        <p14:creationId xmlns:p14="http://schemas.microsoft.com/office/powerpoint/2010/main" val="310917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Observations from Real-world Fraud Transactions</a:t>
            </a:r>
          </a:p>
        </p:txBody>
      </p:sp>
      <p:sp>
        <p:nvSpPr>
          <p:cNvPr id="16" name="文本占位符 15">
            <a:extLst>
              <a:ext uri="{FF2B5EF4-FFF2-40B4-BE49-F238E27FC236}">
                <a16:creationId xmlns:a16="http://schemas.microsoft.com/office/drawing/2014/main" id="{E19C1E92-CDDB-2974-9176-4F80B4899609}"/>
              </a:ext>
            </a:extLst>
          </p:cNvPr>
          <p:cNvSpPr>
            <a:spLocks noGrp="1"/>
          </p:cNvSpPr>
          <p:nvPr>
            <p:ph type="body" idx="12"/>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	Expensive Annotation			Categorical Attributes</a:t>
            </a:r>
            <a:endParaRPr lang="zh-CN" altLang="en-US" dirty="0"/>
          </a:p>
        </p:txBody>
      </p:sp>
      <p:graphicFrame>
        <p:nvGraphicFramePr>
          <p:cNvPr id="18" name="表格 17">
            <a:extLst>
              <a:ext uri="{FF2B5EF4-FFF2-40B4-BE49-F238E27FC236}">
                <a16:creationId xmlns:a16="http://schemas.microsoft.com/office/drawing/2014/main" id="{E213C99D-4E5F-D323-BBD2-D3A5F3130618}"/>
              </a:ext>
            </a:extLst>
          </p:cNvPr>
          <p:cNvGraphicFramePr>
            <a:graphicFrameLocks noGrp="1"/>
          </p:cNvGraphicFramePr>
          <p:nvPr>
            <p:extLst>
              <p:ext uri="{D42A27DB-BD31-4B8C-83A1-F6EECF244321}">
                <p14:modId xmlns:p14="http://schemas.microsoft.com/office/powerpoint/2010/main" val="3878655234"/>
              </p:ext>
            </p:extLst>
          </p:nvPr>
        </p:nvGraphicFramePr>
        <p:xfrm>
          <a:off x="5565369" y="3004180"/>
          <a:ext cx="1095264" cy="731520"/>
        </p:xfrm>
        <a:graphic>
          <a:graphicData uri="http://schemas.openxmlformats.org/drawingml/2006/table">
            <a:tbl>
              <a:tblPr firstRow="1" bandRow="1">
                <a:tableStyleId>{21E4AEA4-8DFA-4A89-87EB-49C32662AFE0}</a:tableStyleId>
              </a:tblPr>
              <a:tblGrid>
                <a:gridCol w="1095264">
                  <a:extLst>
                    <a:ext uri="{9D8B030D-6E8A-4147-A177-3AD203B41FA5}">
                      <a16:colId xmlns:a16="http://schemas.microsoft.com/office/drawing/2014/main" val="2513760191"/>
                    </a:ext>
                  </a:extLst>
                </a:gridCol>
              </a:tblGrid>
              <a:tr h="165519">
                <a:tc>
                  <a:txBody>
                    <a:bodyPr/>
                    <a:lstStyle/>
                    <a:p>
                      <a:pPr algn="ctr"/>
                      <a:r>
                        <a:rPr lang="en-US" altLang="zh-CN" sz="1600" b="1" dirty="0">
                          <a:solidFill>
                            <a:schemeClr val="tx1"/>
                          </a:solidFill>
                        </a:rPr>
                        <a:t>Attribute</a:t>
                      </a:r>
                      <a:endParaRPr lang="zh-CN" altLang="en-US" sz="1600" b="1" dirty="0">
                        <a:solidFill>
                          <a:schemeClr val="tx1"/>
                        </a:solidFill>
                      </a:endParaRPr>
                    </a:p>
                  </a:txBody>
                  <a:tcPr marL="0" marR="0" marT="0" marB="0"/>
                </a:tc>
                <a:extLst>
                  <a:ext uri="{0D108BD9-81ED-4DB2-BD59-A6C34878D82A}">
                    <a16:rowId xmlns:a16="http://schemas.microsoft.com/office/drawing/2014/main" val="2434883759"/>
                  </a:ext>
                </a:extLst>
              </a:tr>
              <a:tr h="165519">
                <a:tc>
                  <a:txBody>
                    <a:bodyPr/>
                    <a:lstStyle/>
                    <a:p>
                      <a:pPr algn="ctr"/>
                      <a:r>
                        <a:rPr lang="en-US" altLang="zh-CN" sz="1600" b="1" dirty="0">
                          <a:solidFill>
                            <a:schemeClr val="tx1"/>
                          </a:solidFill>
                        </a:rPr>
                        <a:t>Card</a:t>
                      </a:r>
                      <a:r>
                        <a:rPr lang="en-US" altLang="zh-CN" sz="1600" b="1" baseline="0" dirty="0">
                          <a:solidFill>
                            <a:schemeClr val="tx1"/>
                          </a:solidFill>
                        </a:rPr>
                        <a:t> T</a:t>
                      </a:r>
                      <a:r>
                        <a:rPr lang="en-US" altLang="zh-CN" sz="1600" b="1" dirty="0">
                          <a:solidFill>
                            <a:schemeClr val="tx1"/>
                          </a:solidFill>
                        </a:rPr>
                        <a:t>ype</a:t>
                      </a:r>
                      <a:endParaRPr lang="zh-CN" altLang="en-US" sz="1600" b="1" dirty="0">
                        <a:solidFill>
                          <a:schemeClr val="tx1"/>
                        </a:solidFill>
                      </a:endParaRPr>
                    </a:p>
                  </a:txBody>
                  <a:tcPr marL="0" marR="0" marT="0" marB="0"/>
                </a:tc>
                <a:extLst>
                  <a:ext uri="{0D108BD9-81ED-4DB2-BD59-A6C34878D82A}">
                    <a16:rowId xmlns:a16="http://schemas.microsoft.com/office/drawing/2014/main" val="883450747"/>
                  </a:ext>
                </a:extLst>
              </a:tr>
              <a:tr h="164735">
                <a:tc>
                  <a:txBody>
                    <a:bodyPr/>
                    <a:lstStyle/>
                    <a:p>
                      <a:pPr algn="ctr"/>
                      <a:r>
                        <a:rPr lang="en-US" altLang="zh-CN" sz="1600" b="1" dirty="0">
                          <a:solidFill>
                            <a:schemeClr val="tx1"/>
                          </a:solidFill>
                        </a:rPr>
                        <a:t>…</a:t>
                      </a:r>
                      <a:endParaRPr lang="zh-CN" altLang="en-US" sz="1600" b="1" dirty="0">
                        <a:solidFill>
                          <a:schemeClr val="tx1"/>
                        </a:solidFill>
                      </a:endParaRPr>
                    </a:p>
                  </a:txBody>
                  <a:tcPr marL="0" marR="0" marT="0" marB="0"/>
                </a:tc>
                <a:extLst>
                  <a:ext uri="{0D108BD9-81ED-4DB2-BD59-A6C34878D82A}">
                    <a16:rowId xmlns:a16="http://schemas.microsoft.com/office/drawing/2014/main" val="2351936654"/>
                  </a:ext>
                </a:extLst>
              </a:tr>
            </a:tbl>
          </a:graphicData>
        </a:graphic>
      </p:graphicFrame>
      <p:graphicFrame>
        <p:nvGraphicFramePr>
          <p:cNvPr id="20" name="表格 19">
            <a:extLst>
              <a:ext uri="{FF2B5EF4-FFF2-40B4-BE49-F238E27FC236}">
                <a16:creationId xmlns:a16="http://schemas.microsoft.com/office/drawing/2014/main" id="{A8A8D442-79DA-A2E0-3827-EEEE24476F8E}"/>
              </a:ext>
            </a:extLst>
          </p:cNvPr>
          <p:cNvGraphicFramePr>
            <a:graphicFrameLocks noGrp="1"/>
          </p:cNvGraphicFramePr>
          <p:nvPr>
            <p:extLst>
              <p:ext uri="{D42A27DB-BD31-4B8C-83A1-F6EECF244321}">
                <p14:modId xmlns:p14="http://schemas.microsoft.com/office/powerpoint/2010/main" val="3345772853"/>
              </p:ext>
            </p:extLst>
          </p:nvPr>
        </p:nvGraphicFramePr>
        <p:xfrm>
          <a:off x="6843521" y="3004180"/>
          <a:ext cx="1225528" cy="975360"/>
        </p:xfrm>
        <a:graphic>
          <a:graphicData uri="http://schemas.openxmlformats.org/drawingml/2006/table">
            <a:tbl>
              <a:tblPr firstRow="1" bandRow="1">
                <a:tableStyleId>{00A15C55-8517-42AA-B614-E9B94910E393}</a:tableStyleId>
              </a:tblPr>
              <a:tblGrid>
                <a:gridCol w="1225528">
                  <a:extLst>
                    <a:ext uri="{9D8B030D-6E8A-4147-A177-3AD203B41FA5}">
                      <a16:colId xmlns:a16="http://schemas.microsoft.com/office/drawing/2014/main" val="2513760191"/>
                    </a:ext>
                  </a:extLst>
                </a:gridCol>
              </a:tblGrid>
              <a:tr h="218405">
                <a:tc>
                  <a:txBody>
                    <a:bodyPr/>
                    <a:lstStyle/>
                    <a:p>
                      <a:pPr algn="ctr"/>
                      <a:r>
                        <a:rPr lang="en-US" altLang="zh-CN" sz="1600" b="1" dirty="0">
                          <a:solidFill>
                            <a:schemeClr val="tx1"/>
                          </a:solidFill>
                        </a:rPr>
                        <a:t>Attribute</a:t>
                      </a:r>
                      <a:endParaRPr lang="zh-CN" altLang="en-US" sz="1600" b="1" dirty="0">
                        <a:solidFill>
                          <a:schemeClr val="tx1"/>
                        </a:solidFill>
                      </a:endParaRPr>
                    </a:p>
                  </a:txBody>
                  <a:tcPr marL="0" marR="0" marT="0" marB="0"/>
                </a:tc>
                <a:extLst>
                  <a:ext uri="{0D108BD9-81ED-4DB2-BD59-A6C34878D82A}">
                    <a16:rowId xmlns:a16="http://schemas.microsoft.com/office/drawing/2014/main" val="2434883759"/>
                  </a:ext>
                </a:extLst>
              </a:tr>
              <a:tr h="218405">
                <a:tc>
                  <a:txBody>
                    <a:bodyPr/>
                    <a:lstStyle/>
                    <a:p>
                      <a:pPr algn="ctr"/>
                      <a:r>
                        <a:rPr lang="en-US" altLang="zh-CN" sz="1600" b="1" dirty="0">
                          <a:solidFill>
                            <a:schemeClr val="tx1"/>
                          </a:solidFill>
                        </a:rPr>
                        <a:t>Channel</a:t>
                      </a:r>
                      <a:r>
                        <a:rPr lang="en-US" altLang="zh-CN" sz="1600" b="1" baseline="0" dirty="0">
                          <a:solidFill>
                            <a:schemeClr val="tx1"/>
                          </a:solidFill>
                        </a:rPr>
                        <a:t> id</a:t>
                      </a:r>
                      <a:endParaRPr lang="zh-CN" altLang="en-US" sz="1600" b="1" dirty="0">
                        <a:solidFill>
                          <a:schemeClr val="tx1"/>
                        </a:solidFill>
                      </a:endParaRPr>
                    </a:p>
                  </a:txBody>
                  <a:tcPr marL="0" marR="0" marT="0" marB="0"/>
                </a:tc>
                <a:extLst>
                  <a:ext uri="{0D108BD9-81ED-4DB2-BD59-A6C34878D82A}">
                    <a16:rowId xmlns:a16="http://schemas.microsoft.com/office/drawing/2014/main" val="883450747"/>
                  </a:ext>
                </a:extLst>
              </a:tr>
              <a:tr h="2184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tx1"/>
                          </a:solidFill>
                        </a:rPr>
                        <a:t>Currency</a:t>
                      </a:r>
                      <a:r>
                        <a:rPr lang="en-US" altLang="zh-CN" sz="1600" b="1" baseline="0" dirty="0">
                          <a:solidFill>
                            <a:schemeClr val="tx1"/>
                          </a:solidFill>
                        </a:rPr>
                        <a:t> </a:t>
                      </a:r>
                      <a:r>
                        <a:rPr lang="en-US" altLang="zh-CN" sz="1600" b="1" dirty="0">
                          <a:solidFill>
                            <a:schemeClr val="tx1"/>
                          </a:solidFill>
                        </a:rPr>
                        <a:t>id</a:t>
                      </a:r>
                    </a:p>
                  </a:txBody>
                  <a:tcPr marL="0" marR="0" marT="0" marB="0"/>
                </a:tc>
                <a:extLst>
                  <a:ext uri="{0D108BD9-81ED-4DB2-BD59-A6C34878D82A}">
                    <a16:rowId xmlns:a16="http://schemas.microsoft.com/office/drawing/2014/main" val="1483975494"/>
                  </a:ext>
                </a:extLst>
              </a:tr>
              <a:tr h="218405">
                <a:tc>
                  <a:txBody>
                    <a:bodyPr/>
                    <a:lstStyle/>
                    <a:p>
                      <a:pPr algn="ctr"/>
                      <a:r>
                        <a:rPr lang="en-US" altLang="zh-CN" sz="1600" b="1" dirty="0">
                          <a:solidFill>
                            <a:schemeClr val="tx1"/>
                          </a:solidFill>
                        </a:rPr>
                        <a:t>…</a:t>
                      </a:r>
                    </a:p>
                  </a:txBody>
                  <a:tcPr marL="0" marR="0" marT="0" marB="0"/>
                </a:tc>
                <a:extLst>
                  <a:ext uri="{0D108BD9-81ED-4DB2-BD59-A6C34878D82A}">
                    <a16:rowId xmlns:a16="http://schemas.microsoft.com/office/drawing/2014/main" val="2351936654"/>
                  </a:ext>
                </a:extLst>
              </a:tr>
            </a:tbl>
          </a:graphicData>
        </a:graphic>
      </p:graphicFrame>
      <p:graphicFrame>
        <p:nvGraphicFramePr>
          <p:cNvPr id="24" name="表格 23">
            <a:extLst>
              <a:ext uri="{FF2B5EF4-FFF2-40B4-BE49-F238E27FC236}">
                <a16:creationId xmlns:a16="http://schemas.microsoft.com/office/drawing/2014/main" id="{0FBC4686-0696-B3AF-A9CE-360520A32E0C}"/>
              </a:ext>
            </a:extLst>
          </p:cNvPr>
          <p:cNvGraphicFramePr>
            <a:graphicFrameLocks noGrp="1"/>
          </p:cNvGraphicFramePr>
          <p:nvPr>
            <p:extLst>
              <p:ext uri="{D42A27DB-BD31-4B8C-83A1-F6EECF244321}">
                <p14:modId xmlns:p14="http://schemas.microsoft.com/office/powerpoint/2010/main" val="2987931342"/>
              </p:ext>
            </p:extLst>
          </p:nvPr>
        </p:nvGraphicFramePr>
        <p:xfrm>
          <a:off x="8248670" y="3031323"/>
          <a:ext cx="1225529" cy="975360"/>
        </p:xfrm>
        <a:graphic>
          <a:graphicData uri="http://schemas.openxmlformats.org/drawingml/2006/table">
            <a:tbl>
              <a:tblPr firstRow="1" bandRow="1">
                <a:tableStyleId>{5C22544A-7EE6-4342-B048-85BDC9FD1C3A}</a:tableStyleId>
              </a:tblPr>
              <a:tblGrid>
                <a:gridCol w="1225529">
                  <a:extLst>
                    <a:ext uri="{9D8B030D-6E8A-4147-A177-3AD203B41FA5}">
                      <a16:colId xmlns:a16="http://schemas.microsoft.com/office/drawing/2014/main" val="2513760191"/>
                    </a:ext>
                  </a:extLst>
                </a:gridCol>
              </a:tblGrid>
              <a:tr h="231233">
                <a:tc>
                  <a:txBody>
                    <a:bodyPr/>
                    <a:lstStyle/>
                    <a:p>
                      <a:pPr algn="ctr"/>
                      <a:r>
                        <a:rPr lang="en-US" altLang="zh-CN" sz="1600" b="1" dirty="0">
                          <a:solidFill>
                            <a:schemeClr val="tx1"/>
                          </a:solidFill>
                        </a:rPr>
                        <a:t>Attribute</a:t>
                      </a:r>
                      <a:endParaRPr lang="zh-CN" altLang="en-US" sz="1600" b="1" dirty="0">
                        <a:solidFill>
                          <a:schemeClr val="tx1"/>
                        </a:solidFill>
                      </a:endParaRPr>
                    </a:p>
                  </a:txBody>
                  <a:tcPr marL="0" marR="0" marT="0" marB="0"/>
                </a:tc>
                <a:extLst>
                  <a:ext uri="{0D108BD9-81ED-4DB2-BD59-A6C34878D82A}">
                    <a16:rowId xmlns:a16="http://schemas.microsoft.com/office/drawing/2014/main" val="2434883759"/>
                  </a:ext>
                </a:extLst>
              </a:tr>
              <a:tr h="231233">
                <a:tc>
                  <a:txBody>
                    <a:bodyPr/>
                    <a:lstStyle/>
                    <a:p>
                      <a:pPr algn="ctr"/>
                      <a:r>
                        <a:rPr lang="en-US" altLang="zh-CN" sz="1600" b="1" dirty="0" err="1">
                          <a:solidFill>
                            <a:schemeClr val="tx1"/>
                          </a:solidFill>
                        </a:rPr>
                        <a:t>Mchnt</a:t>
                      </a:r>
                      <a:r>
                        <a:rPr lang="en-US" altLang="zh-CN" sz="1600" b="1" baseline="0" dirty="0">
                          <a:solidFill>
                            <a:schemeClr val="tx1"/>
                          </a:solidFill>
                        </a:rPr>
                        <a:t> Type</a:t>
                      </a:r>
                      <a:endParaRPr lang="zh-CN" altLang="en-US" sz="1600" b="1" dirty="0">
                        <a:solidFill>
                          <a:schemeClr val="tx1"/>
                        </a:solidFill>
                      </a:endParaRPr>
                    </a:p>
                  </a:txBody>
                  <a:tcPr marL="0" marR="0" marT="0" marB="0"/>
                </a:tc>
                <a:extLst>
                  <a:ext uri="{0D108BD9-81ED-4DB2-BD59-A6C34878D82A}">
                    <a16:rowId xmlns:a16="http://schemas.microsoft.com/office/drawing/2014/main" val="883450747"/>
                  </a:ext>
                </a:extLst>
              </a:tr>
              <a:tr h="2312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tx1"/>
                          </a:solidFill>
                        </a:rPr>
                        <a:t>Term</a:t>
                      </a:r>
                      <a:r>
                        <a:rPr lang="en-US" altLang="zh-CN" sz="1600" b="1" baseline="0" dirty="0">
                          <a:solidFill>
                            <a:schemeClr val="tx1"/>
                          </a:solidFill>
                        </a:rPr>
                        <a:t> type</a:t>
                      </a:r>
                      <a:endParaRPr lang="en-US" altLang="zh-CN" sz="1600" b="1" dirty="0">
                        <a:solidFill>
                          <a:schemeClr val="tx1"/>
                        </a:solidFill>
                      </a:endParaRPr>
                    </a:p>
                  </a:txBody>
                  <a:tcPr marL="0" marR="0" marT="0" marB="0"/>
                </a:tc>
                <a:extLst>
                  <a:ext uri="{0D108BD9-81ED-4DB2-BD59-A6C34878D82A}">
                    <a16:rowId xmlns:a16="http://schemas.microsoft.com/office/drawing/2014/main" val="1483975494"/>
                  </a:ext>
                </a:extLst>
              </a:tr>
              <a:tr h="231233">
                <a:tc>
                  <a:txBody>
                    <a:bodyPr/>
                    <a:lstStyle/>
                    <a:p>
                      <a:pPr algn="ctr"/>
                      <a:r>
                        <a:rPr lang="en-US" altLang="zh-CN" sz="1600" b="1" dirty="0">
                          <a:solidFill>
                            <a:schemeClr val="tx1"/>
                          </a:solidFill>
                        </a:rPr>
                        <a:t>…</a:t>
                      </a:r>
                    </a:p>
                  </a:txBody>
                  <a:tcPr marL="0" marR="0" marT="0" marB="0"/>
                </a:tc>
                <a:extLst>
                  <a:ext uri="{0D108BD9-81ED-4DB2-BD59-A6C34878D82A}">
                    <a16:rowId xmlns:a16="http://schemas.microsoft.com/office/drawing/2014/main" val="2351936654"/>
                  </a:ext>
                </a:extLst>
              </a:tr>
            </a:tbl>
          </a:graphicData>
        </a:graphic>
      </p:graphicFrame>
      <p:pic>
        <p:nvPicPr>
          <p:cNvPr id="27" name="图片 26">
            <a:extLst>
              <a:ext uri="{FF2B5EF4-FFF2-40B4-BE49-F238E27FC236}">
                <a16:creationId xmlns:a16="http://schemas.microsoft.com/office/drawing/2014/main" id="{5B515ADD-65E2-A740-AAEC-DEEFA34B660F}"/>
              </a:ext>
            </a:extLst>
          </p:cNvPr>
          <p:cNvPicPr>
            <a:picLocks noChangeAspect="1"/>
          </p:cNvPicPr>
          <p:nvPr/>
        </p:nvPicPr>
        <p:blipFill>
          <a:blip r:embed="rId3"/>
          <a:stretch>
            <a:fillRect/>
          </a:stretch>
        </p:blipFill>
        <p:spPr>
          <a:xfrm>
            <a:off x="1506045" y="2447925"/>
            <a:ext cx="2000250" cy="1962150"/>
          </a:xfrm>
          <a:prstGeom prst="rect">
            <a:avLst/>
          </a:prstGeom>
        </p:spPr>
      </p:pic>
    </p:spTree>
    <p:extLst>
      <p:ext uri="{BB962C8B-B14F-4D97-AF65-F5344CB8AC3E}">
        <p14:creationId xmlns:p14="http://schemas.microsoft.com/office/powerpoint/2010/main" val="224933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altLang="zh-CN" dirty="0"/>
              <a:t>Framework of Credit Card Fraud Detection</a:t>
            </a:r>
          </a:p>
        </p:txBody>
      </p:sp>
      <p:grpSp>
        <p:nvGrpSpPr>
          <p:cNvPr id="20" name="Group 7">
            <a:extLst>
              <a:ext uri="{FF2B5EF4-FFF2-40B4-BE49-F238E27FC236}">
                <a16:creationId xmlns:a16="http://schemas.microsoft.com/office/drawing/2014/main" id="{F38835FD-47E1-5DC7-65E9-D1CD3BA126E4}"/>
              </a:ext>
            </a:extLst>
          </p:cNvPr>
          <p:cNvGrpSpPr/>
          <p:nvPr/>
        </p:nvGrpSpPr>
        <p:grpSpPr>
          <a:xfrm>
            <a:off x="487569" y="2513669"/>
            <a:ext cx="2548204" cy="2885644"/>
            <a:chOff x="237200" y="2470127"/>
            <a:chExt cx="2548204" cy="2885644"/>
          </a:xfrm>
        </p:grpSpPr>
        <p:grpSp>
          <p:nvGrpSpPr>
            <p:cNvPr id="23" name="Group 5">
              <a:extLst>
                <a:ext uri="{FF2B5EF4-FFF2-40B4-BE49-F238E27FC236}">
                  <a16:creationId xmlns:a16="http://schemas.microsoft.com/office/drawing/2014/main" id="{229A2396-039D-DF9A-AE47-45554C6BE51A}"/>
                </a:ext>
              </a:extLst>
            </p:cNvPr>
            <p:cNvGrpSpPr/>
            <p:nvPr/>
          </p:nvGrpSpPr>
          <p:grpSpPr>
            <a:xfrm>
              <a:off x="237200" y="3025298"/>
              <a:ext cx="2548204" cy="2330473"/>
              <a:chOff x="381000" y="2317727"/>
              <a:chExt cx="2428461" cy="2222545"/>
            </a:xfrm>
          </p:grpSpPr>
          <p:pic>
            <p:nvPicPr>
              <p:cNvPr id="25" name="Picture 1">
                <a:extLst>
                  <a:ext uri="{FF2B5EF4-FFF2-40B4-BE49-F238E27FC236}">
                    <a16:creationId xmlns:a16="http://schemas.microsoft.com/office/drawing/2014/main" id="{71390A07-7521-478E-1C32-40945BC3C647}"/>
                  </a:ext>
                </a:extLst>
              </p:cNvPr>
              <p:cNvPicPr>
                <a:picLocks noChangeAspect="1"/>
              </p:cNvPicPr>
              <p:nvPr/>
            </p:nvPicPr>
            <p:blipFill rotWithShape="1">
              <a:blip r:embed="rId3"/>
              <a:srcRect l="67763" t="43107"/>
              <a:stretch/>
            </p:blipFill>
            <p:spPr>
              <a:xfrm>
                <a:off x="576942" y="2317727"/>
                <a:ext cx="2232519" cy="2222545"/>
              </a:xfrm>
              <a:prstGeom prst="rect">
                <a:avLst/>
              </a:prstGeom>
            </p:spPr>
          </p:pic>
          <p:sp>
            <p:nvSpPr>
              <p:cNvPr id="27" name="Rectangle 4">
                <a:extLst>
                  <a:ext uri="{FF2B5EF4-FFF2-40B4-BE49-F238E27FC236}">
                    <a16:creationId xmlns:a16="http://schemas.microsoft.com/office/drawing/2014/main" id="{F76542DE-1C86-1C89-5B22-FD67F55BE24D}"/>
                  </a:ext>
                </a:extLst>
              </p:cNvPr>
              <p:cNvSpPr/>
              <p:nvPr/>
            </p:nvSpPr>
            <p:spPr>
              <a:xfrm>
                <a:off x="381000" y="3657600"/>
                <a:ext cx="1208314" cy="32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6">
              <a:extLst>
                <a:ext uri="{FF2B5EF4-FFF2-40B4-BE49-F238E27FC236}">
                  <a16:creationId xmlns:a16="http://schemas.microsoft.com/office/drawing/2014/main" id="{5A2E8A45-7D92-0EF1-0891-D917A23FD959}"/>
                </a:ext>
              </a:extLst>
            </p:cNvPr>
            <p:cNvSpPr/>
            <p:nvPr/>
          </p:nvSpPr>
          <p:spPr>
            <a:xfrm>
              <a:off x="955365" y="2470127"/>
              <a:ext cx="10776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8">
            <a:extLst>
              <a:ext uri="{FF2B5EF4-FFF2-40B4-BE49-F238E27FC236}">
                <a16:creationId xmlns:a16="http://schemas.microsoft.com/office/drawing/2014/main" id="{47857449-0B61-3F42-EB19-CF8DCCB08915}"/>
              </a:ext>
            </a:extLst>
          </p:cNvPr>
          <p:cNvSpPr txBox="1"/>
          <p:nvPr/>
        </p:nvSpPr>
        <p:spPr>
          <a:xfrm>
            <a:off x="3101092" y="1691821"/>
            <a:ext cx="8689959" cy="4426981"/>
          </a:xfrm>
          <a:prstGeom prst="rect">
            <a:avLst/>
          </a:prstGeom>
          <a:noFill/>
        </p:spPr>
        <p:txBody>
          <a:bodyPr wrap="square" rtlCol="0">
            <a:spAutoFit/>
          </a:bodyPr>
          <a:lstStyle/>
          <a:p>
            <a:pPr>
              <a:lnSpc>
                <a:spcPts val="3100"/>
              </a:lnSpc>
            </a:pPr>
            <a:r>
              <a:rPr lang="en-US" sz="2000" b="1" dirty="0">
                <a:solidFill>
                  <a:srgbClr val="FF0000"/>
                </a:solidFill>
                <a:latin typeface="Microsoft YaHei" panose="020B0503020204020204" pitchFamily="34" charset="-122"/>
                <a:ea typeface="Microsoft YaHei" panose="020B0503020204020204" pitchFamily="34" charset="-122"/>
              </a:rPr>
              <a:t>Previous</a:t>
            </a:r>
          </a:p>
          <a:p>
            <a:pPr marL="342900" indent="-342900">
              <a:lnSpc>
                <a:spcPts val="3100"/>
              </a:lnSpc>
              <a:buFont typeface="Arial" panose="020B0604020202020204" pitchFamily="34" charset="0"/>
              <a:buChar char="•"/>
            </a:pPr>
            <a:r>
              <a:rPr lang="en-US" sz="2000" dirty="0">
                <a:solidFill>
                  <a:schemeClr val="tx1">
                    <a:lumMod val="65000"/>
                    <a:lumOff val="35000"/>
                  </a:schemeClr>
                </a:solidFill>
                <a:latin typeface="Microsoft YaHei" panose="020B0503020204020204" pitchFamily="34" charset="-122"/>
                <a:ea typeface="Microsoft YaHei" panose="020B0503020204020204" pitchFamily="34" charset="-122"/>
              </a:rPr>
              <a:t>Rule-based methods</a:t>
            </a:r>
          </a:p>
          <a:p>
            <a:pPr marL="342900" indent="-342900">
              <a:lnSpc>
                <a:spcPts val="3100"/>
              </a:lnSpc>
              <a:buFont typeface="Arial" panose="020B0604020202020204" pitchFamily="34" charset="0"/>
              <a:buChar char="•"/>
            </a:pPr>
            <a:r>
              <a:rPr lang="en-US" sz="2000" dirty="0">
                <a:solidFill>
                  <a:schemeClr val="tx1">
                    <a:lumMod val="65000"/>
                    <a:lumOff val="35000"/>
                  </a:schemeClr>
                </a:solidFill>
                <a:latin typeface="Microsoft YaHei" panose="020B0503020204020204" pitchFamily="34" charset="-122"/>
                <a:ea typeface="Microsoft YaHei" panose="020B0503020204020204" pitchFamily="34" charset="-122"/>
              </a:rPr>
              <a:t>Machine learning-based methods </a:t>
            </a:r>
          </a:p>
          <a:p>
            <a:pPr>
              <a:lnSpc>
                <a:spcPts val="3100"/>
              </a:lnSpc>
            </a:pPr>
            <a:r>
              <a:rPr lang="en-US" sz="2000" dirty="0">
                <a:solidFill>
                  <a:schemeClr val="tx1">
                    <a:lumMod val="65000"/>
                    <a:lumOff val="35000"/>
                  </a:schemeClr>
                </a:solidFill>
                <a:latin typeface="Microsoft YaHei" panose="020B0503020204020204" pitchFamily="34" charset="-122"/>
                <a:ea typeface="Microsoft YaHei" panose="020B0503020204020204" pitchFamily="34" charset="-122"/>
              </a:rPr>
              <a:t>require </a:t>
            </a:r>
            <a:r>
              <a:rPr lang="en-US" sz="2000" b="1" dirty="0">
                <a:latin typeface="Microsoft YaHei" panose="020B0503020204020204" pitchFamily="34" charset="-122"/>
                <a:ea typeface="Microsoft YaHei" panose="020B0503020204020204" pitchFamily="34" charset="-122"/>
              </a:rPr>
              <a:t>manually</a:t>
            </a:r>
            <a:r>
              <a:rPr lang="en-US" sz="2000" dirty="0">
                <a:solidFill>
                  <a:schemeClr val="tx1">
                    <a:lumMod val="65000"/>
                    <a:lumOff val="35000"/>
                  </a:schemeClr>
                </a:solidFill>
                <a:latin typeface="Microsoft YaHei" panose="020B0503020204020204" pitchFamily="34" charset="-122"/>
                <a:ea typeface="Microsoft YaHei" panose="020B0503020204020204" pitchFamily="34" charset="-122"/>
              </a:rPr>
              <a:t> construct features</a:t>
            </a:r>
          </a:p>
          <a:p>
            <a:pPr>
              <a:lnSpc>
                <a:spcPts val="3100"/>
              </a:lnSpc>
            </a:pPr>
            <a:endParaRPr lang="en-US" sz="2000" dirty="0">
              <a:solidFill>
                <a:schemeClr val="tx1">
                  <a:lumMod val="65000"/>
                  <a:lumOff val="35000"/>
                </a:schemeClr>
              </a:solidFill>
              <a:latin typeface="Microsoft YaHei" panose="020B0503020204020204" pitchFamily="34" charset="-122"/>
              <a:ea typeface="Microsoft YaHei" panose="020B0503020204020204" pitchFamily="34" charset="-122"/>
            </a:endParaRPr>
          </a:p>
          <a:p>
            <a:pPr>
              <a:lnSpc>
                <a:spcPts val="3100"/>
              </a:lnSpc>
            </a:pPr>
            <a:r>
              <a:rPr lang="en-US" sz="2000" b="1" dirty="0">
                <a:solidFill>
                  <a:schemeClr val="accent3"/>
                </a:solidFill>
                <a:latin typeface="Microsoft YaHei" panose="020B0503020204020204" pitchFamily="34" charset="-122"/>
                <a:ea typeface="Microsoft YaHei" panose="020B0503020204020204" pitchFamily="34" charset="-122"/>
              </a:rPr>
              <a:t>Our Proposed model</a:t>
            </a:r>
          </a:p>
          <a:p>
            <a:pPr marL="342900" indent="-342900">
              <a:lnSpc>
                <a:spcPts val="3100"/>
              </a:lnSpc>
              <a:buFont typeface="Arial" panose="020B0604020202020204" pitchFamily="34" charset="0"/>
              <a:buChar char="•"/>
            </a:pPr>
            <a:r>
              <a:rPr lang="en-US" sz="2000" dirty="0">
                <a:solidFill>
                  <a:schemeClr val="tx1">
                    <a:lumMod val="65000"/>
                    <a:lumOff val="35000"/>
                  </a:schemeClr>
                </a:solidFill>
                <a:latin typeface="Microsoft YaHei" panose="020B0503020204020204" pitchFamily="34" charset="-122"/>
                <a:ea typeface="Microsoft YaHei" panose="020B0503020204020204" pitchFamily="34" charset="-122"/>
              </a:rPr>
              <a:t>Automatically unify heterogeneous categorical attributes through </a:t>
            </a:r>
            <a:r>
              <a:rPr lang="en-US" sz="2000" b="1" dirty="0">
                <a:latin typeface="Microsoft YaHei" panose="020B0503020204020204" pitchFamily="34" charset="-122"/>
                <a:ea typeface="Microsoft YaHei" panose="020B0503020204020204" pitchFamily="34" charset="-122"/>
              </a:rPr>
              <a:t>feature learning</a:t>
            </a:r>
          </a:p>
          <a:p>
            <a:pPr marL="342900" indent="-342900">
              <a:lnSpc>
                <a:spcPts val="3100"/>
              </a:lnSpc>
              <a:buFont typeface="Arial" panose="020B0604020202020204" pitchFamily="34" charset="0"/>
              <a:buChar char="•"/>
            </a:pPr>
            <a:r>
              <a:rPr lang="en-US" sz="2000" dirty="0">
                <a:solidFill>
                  <a:schemeClr val="tx1">
                    <a:lumMod val="65000"/>
                    <a:lumOff val="35000"/>
                  </a:schemeClr>
                </a:solidFill>
                <a:latin typeface="Microsoft YaHei" panose="020B0503020204020204" pitchFamily="34" charset="-122"/>
                <a:ea typeface="Microsoft YaHei" panose="020B0503020204020204" pitchFamily="34" charset="-122"/>
              </a:rPr>
              <a:t>Use the features and labels to detect fraud transactions </a:t>
            </a:r>
            <a:r>
              <a:rPr lang="en-US" sz="2000" b="1" dirty="0">
                <a:latin typeface="Microsoft YaHei" panose="020B0503020204020204" pitchFamily="34" charset="-122"/>
                <a:ea typeface="Microsoft YaHei" panose="020B0503020204020204" pitchFamily="34" charset="-122"/>
              </a:rPr>
              <a:t>without label leakage</a:t>
            </a:r>
          </a:p>
          <a:p>
            <a:pPr marL="342900" indent="-342900">
              <a:lnSpc>
                <a:spcPts val="3100"/>
              </a:lnSpc>
              <a:buFont typeface="Arial" panose="020B0604020202020204" pitchFamily="34" charset="0"/>
              <a:buChar char="•"/>
            </a:pPr>
            <a:r>
              <a:rPr lang="en-US" sz="2000" b="1" dirty="0">
                <a:latin typeface="Microsoft YaHei" panose="020B0503020204020204" pitchFamily="34" charset="-122"/>
                <a:ea typeface="Microsoft YaHei" panose="020B0503020204020204" pitchFamily="34" charset="-122"/>
              </a:rPr>
              <a:t>Temporal aggregation </a:t>
            </a:r>
            <a:r>
              <a:rPr lang="en-US" sz="2000" dirty="0">
                <a:solidFill>
                  <a:schemeClr val="tx1">
                    <a:lumMod val="65000"/>
                    <a:lumOff val="35000"/>
                  </a:schemeClr>
                </a:solidFill>
                <a:latin typeface="Microsoft YaHei" panose="020B0503020204020204" pitchFamily="34" charset="-122"/>
                <a:ea typeface="Microsoft YaHei" panose="020B0503020204020204" pitchFamily="34" charset="-122"/>
              </a:rPr>
              <a:t>using temporal graph attention layer</a:t>
            </a:r>
          </a:p>
        </p:txBody>
      </p:sp>
    </p:spTree>
    <p:extLst>
      <p:ext uri="{BB962C8B-B14F-4D97-AF65-F5344CB8AC3E}">
        <p14:creationId xmlns:p14="http://schemas.microsoft.com/office/powerpoint/2010/main" val="160644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7EDEC859-CE23-9A47-BCC1-F76F842486A2}"/>
              </a:ext>
            </a:extLst>
          </p:cNvPr>
          <p:cNvSpPr>
            <a:spLocks noGrp="1"/>
          </p:cNvSpPr>
          <p:nvPr>
            <p:ph type="body" idx="12"/>
          </p:nvPr>
        </p:nvSpPr>
        <p:spPr/>
        <p:txBody>
          <a:bodyPr/>
          <a:lstStyle/>
          <a:p>
            <a:pPr marL="285750" indent="-285750">
              <a:buFont typeface="Arial" panose="020B0604020202020204" pitchFamily="34" charset="0"/>
              <a:buChar char="•"/>
            </a:pPr>
            <a:r>
              <a:rPr lang="en-AU" sz="3200" dirty="0">
                <a:solidFill>
                  <a:schemeClr val="bg1">
                    <a:lumMod val="85000"/>
                  </a:schemeClr>
                </a:solidFill>
              </a:rPr>
              <a:t>Background.</a:t>
            </a:r>
          </a:p>
          <a:p>
            <a:pPr marL="285750" indent="-285750">
              <a:buFont typeface="Arial" panose="020B0604020202020204" pitchFamily="34" charset="0"/>
              <a:buChar char="•"/>
            </a:pPr>
            <a:r>
              <a:rPr lang="en-AU" sz="3200" dirty="0"/>
              <a:t>Method.</a:t>
            </a:r>
          </a:p>
          <a:p>
            <a:pPr marL="285750" indent="-285750">
              <a:buFont typeface="Arial" panose="020B0604020202020204" pitchFamily="34" charset="0"/>
              <a:buChar char="•"/>
            </a:pPr>
            <a:r>
              <a:rPr lang="en-AU" sz="3200" dirty="0">
                <a:solidFill>
                  <a:schemeClr val="bg1">
                    <a:lumMod val="85000"/>
                  </a:schemeClr>
                </a:solidFill>
              </a:rPr>
              <a:t>Experiments.</a:t>
            </a:r>
          </a:p>
          <a:p>
            <a:pPr marL="285750" indent="-285750">
              <a:buFont typeface="Arial" panose="020B0604020202020204" pitchFamily="34" charset="0"/>
              <a:buChar char="•"/>
            </a:pPr>
            <a:r>
              <a:rPr lang="en-AU" sz="3200" dirty="0">
                <a:solidFill>
                  <a:schemeClr val="bg1">
                    <a:lumMod val="85000"/>
                  </a:schemeClr>
                </a:solidFill>
              </a:rPr>
              <a:t>Conclusion and Future Work</a:t>
            </a:r>
          </a:p>
        </p:txBody>
      </p:sp>
      <p:sp>
        <p:nvSpPr>
          <p:cNvPr id="6" name="文本占位符 5">
            <a:extLst>
              <a:ext uri="{FF2B5EF4-FFF2-40B4-BE49-F238E27FC236}">
                <a16:creationId xmlns:a16="http://schemas.microsoft.com/office/drawing/2014/main" id="{F6C3B80F-C433-58EF-024D-412E5A4D7D5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2003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11A-C80E-3E4B-B07F-C2A11A5D935B}"/>
              </a:ext>
            </a:extLst>
          </p:cNvPr>
          <p:cNvSpPr>
            <a:spLocks noGrp="1"/>
          </p:cNvSpPr>
          <p:nvPr>
            <p:ph type="title"/>
          </p:nvPr>
        </p:nvSpPr>
        <p:spPr/>
        <p:txBody>
          <a:bodyPr/>
          <a:lstStyle/>
          <a:p>
            <a:r>
              <a:rPr lang="en-US" dirty="0"/>
              <a:t>Method</a:t>
            </a:r>
          </a:p>
        </p:txBody>
      </p:sp>
      <p:sp>
        <p:nvSpPr>
          <p:cNvPr id="5" name="Text Placeholder 4">
            <a:extLst>
              <a:ext uri="{FF2B5EF4-FFF2-40B4-BE49-F238E27FC236}">
                <a16:creationId xmlns:a16="http://schemas.microsoft.com/office/drawing/2014/main" id="{BB234FED-B38A-724E-9B6F-B1A67A2D9849}"/>
              </a:ext>
            </a:extLst>
          </p:cNvPr>
          <p:cNvSpPr>
            <a:spLocks noGrp="1"/>
          </p:cNvSpPr>
          <p:nvPr>
            <p:ph type="body" idx="1"/>
          </p:nvPr>
        </p:nvSpPr>
        <p:spPr/>
        <p:txBody>
          <a:bodyPr/>
          <a:lstStyle/>
          <a:p>
            <a:r>
              <a:rPr lang="en-US" dirty="0"/>
              <a:t>Main architecture of GTAN</a:t>
            </a:r>
          </a:p>
        </p:txBody>
      </p:sp>
      <p:pic>
        <p:nvPicPr>
          <p:cNvPr id="4" name="图片 3">
            <a:extLst>
              <a:ext uri="{FF2B5EF4-FFF2-40B4-BE49-F238E27FC236}">
                <a16:creationId xmlns:a16="http://schemas.microsoft.com/office/drawing/2014/main" id="{176F8246-63C3-05FA-C1E9-A1E8E803F0EF}"/>
              </a:ext>
            </a:extLst>
          </p:cNvPr>
          <p:cNvPicPr>
            <a:picLocks noChangeAspect="1"/>
          </p:cNvPicPr>
          <p:nvPr/>
        </p:nvPicPr>
        <p:blipFill>
          <a:blip r:embed="rId3"/>
          <a:stretch>
            <a:fillRect/>
          </a:stretch>
        </p:blipFill>
        <p:spPr>
          <a:xfrm>
            <a:off x="0" y="1574477"/>
            <a:ext cx="12192000" cy="4255145"/>
          </a:xfrm>
          <a:prstGeom prst="rect">
            <a:avLst/>
          </a:prstGeom>
        </p:spPr>
      </p:pic>
    </p:spTree>
    <p:extLst>
      <p:ext uri="{BB962C8B-B14F-4D97-AF65-F5344CB8AC3E}">
        <p14:creationId xmlns:p14="http://schemas.microsoft.com/office/powerpoint/2010/main" val="4007478750"/>
      </p:ext>
    </p:extLst>
  </p:cSld>
  <p:clrMapOvr>
    <a:masterClrMapping/>
  </p:clrMapOvr>
</p:sld>
</file>

<file path=ppt/theme/theme1.xml><?xml version="1.0" encoding="utf-8"?>
<a:theme xmlns:a="http://schemas.openxmlformats.org/drawingml/2006/main" name="Office 主题​​">
  <a:themeElements>
    <a:clrScheme name="211">
      <a:dk1>
        <a:srgbClr val="000000"/>
      </a:dk1>
      <a:lt1>
        <a:srgbClr val="FFFFFF"/>
      </a:lt1>
      <a:dk2>
        <a:srgbClr val="323232"/>
      </a:dk2>
      <a:lt2>
        <a:srgbClr val="B2B2B2"/>
      </a:lt2>
      <a:accent1>
        <a:srgbClr val="0F4BEB"/>
      </a:accent1>
      <a:accent2>
        <a:srgbClr val="FF2305"/>
      </a:accent2>
      <a:accent3>
        <a:srgbClr val="000000"/>
      </a:accent3>
      <a:accent4>
        <a:srgbClr val="FAF528"/>
      </a:accent4>
      <a:accent5>
        <a:srgbClr val="09D369"/>
      </a:accent5>
      <a:accent6>
        <a:srgbClr val="FF9600"/>
      </a:accent6>
      <a:hlink>
        <a:srgbClr val="00B7E0"/>
      </a:hlink>
      <a:folHlink>
        <a:srgbClr val="00B7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UTS Powerpoint template_16x9_C" id="{EA956CE0-7F49-FD41-9C98-C395F5454CD1}" vid="{8DF70025-42FC-C04B-AAEE-317C2426C9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236411D1385A448DD499B680FE959C" ma:contentTypeVersion="5" ma:contentTypeDescription="Create a new document." ma:contentTypeScope="" ma:versionID="356e63679b5ba21a5ed7203213ec0c9f">
  <xsd:schema xmlns:xsd="http://www.w3.org/2001/XMLSchema" xmlns:xs="http://www.w3.org/2001/XMLSchema" xmlns:p="http://schemas.microsoft.com/office/2006/metadata/properties" xmlns:ns1="http://schemas.microsoft.com/sharepoint/v3" xmlns:ns2="599cdadb-518c-4a4c-85ba-dbf7adc631b4" xmlns:ns3="420b5d22-3341-4f60-b4d6-57d88f13fbf6" targetNamespace="http://schemas.microsoft.com/office/2006/metadata/properties" ma:root="true" ma:fieldsID="ac2e0ee9ae3581c01341be6bc1f53829" ns1:_="" ns2:_="" ns3:_="">
    <xsd:import namespace="http://schemas.microsoft.com/sharepoint/v3"/>
    <xsd:import namespace="599cdadb-518c-4a4c-85ba-dbf7adc631b4"/>
    <xsd:import namespace="420b5d22-3341-4f60-b4d6-57d88f13fbf6"/>
    <xsd:element name="properties">
      <xsd:complexType>
        <xsd:sequence>
          <xsd:element name="documentManagement">
            <xsd:complexType>
              <xsd:all>
                <xsd:element ref="ns2:KeyDocument" minOccurs="0"/>
                <xsd:element ref="ns3:Document_x0020_Typ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9cdadb-518c-4a4c-85ba-dbf7adc631b4" elementFormDefault="qualified">
    <xsd:import namespace="http://schemas.microsoft.com/office/2006/documentManagement/types"/>
    <xsd:import namespace="http://schemas.microsoft.com/office/infopath/2007/PartnerControls"/>
    <xsd:element name="KeyDocument" ma:index="8" nillable="true" ma:displayName="KeyDocument" ma:default="No" ma:format="Dropdown" ma:internalName="KeyDocument">
      <xsd:simpleType>
        <xsd:restriction base="dms:Choice">
          <xsd:enumeration value="No"/>
          <xsd:enumeration value="Yes"/>
        </xsd:restriction>
      </xsd:simpleType>
    </xsd:element>
  </xsd:schema>
  <xsd:schema xmlns:xsd="http://www.w3.org/2001/XMLSchema" xmlns:xs="http://www.w3.org/2001/XMLSchema" xmlns:dms="http://schemas.microsoft.com/office/2006/documentManagement/types" xmlns:pc="http://schemas.microsoft.com/office/infopath/2007/PartnerControls" targetNamespace="420b5d22-3341-4f60-b4d6-57d88f13fbf6" elementFormDefault="qualified">
    <xsd:import namespace="http://schemas.microsoft.com/office/2006/documentManagement/types"/>
    <xsd:import namespace="http://schemas.microsoft.com/office/infopath/2007/PartnerControls"/>
    <xsd:element name="Document_x0020_Type" ma:index="9" nillable="true" ma:displayName="Document Type" ma:default="Agenda" ma:format="Dropdown" ma:internalName="Document_x0020_Type">
      <xsd:simpleType>
        <xsd:restriction base="dms:Choice">
          <xsd:enumeration value="Agenda"/>
          <xsd:enumeration value="Architecture"/>
          <xsd:enumeration value="Business Case"/>
          <xsd:enumeration value="Communication Plan"/>
          <xsd:enumeration value="Design"/>
          <xsd:enumeration value="Diagram"/>
          <xsd:enumeration value="EOI"/>
          <xsd:enumeration value="General"/>
          <xsd:enumeration value="Implementation"/>
          <xsd:enumeration value="Invoice"/>
          <xsd:enumeration value="Issues Log"/>
          <xsd:enumeration value="Minutes"/>
          <xsd:enumeration value="Other"/>
          <xsd:enumeration value="PND"/>
          <xsd:enumeration value="Policy"/>
          <xsd:enumeration value="Presentation"/>
          <xsd:enumeration value="Project Plan"/>
          <xsd:enumeration value="Purchase Order"/>
          <xsd:enumeration value="Requirements"/>
          <xsd:enumeration value="Risk Log"/>
          <xsd:enumeration value="Scoping"/>
          <xsd:enumeration value="Status Report"/>
          <xsd:enumeration value="Tender"/>
          <xsd:enumeration value="Terms of Reference"/>
          <xsd:enumeration value="Tes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PolicyAudit" staticId="0x0101005F236411D1385A448DD499B680FE959C|937198175" UniqueId="5c3d33af-dfb0-4dc3-a677-e0ed37b5234a">
      <p:Name>Auditing</p:Name>
      <p:Description>Audits user actions on documents and list items to the Audit Log.</p:Description>
      <p:CustomData>
        <Audit>
          <View/>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KeyDocument xmlns="599cdadb-518c-4a4c-85ba-dbf7adc631b4">No</KeyDocument>
    <Document_x0020_Type xmlns="420b5d22-3341-4f60-b4d6-57d88f13fbf6">Agenda</Document_x0020_Typ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CEB34-3C0E-4E47-8FDE-5BCB0C9702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9cdadb-518c-4a4c-85ba-dbf7adc631b4"/>
    <ds:schemaRef ds:uri="420b5d22-3341-4f60-b4d6-57d88f13f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734168-935B-43E9-8E9B-A02430AEB71C}">
  <ds:schemaRefs>
    <ds:schemaRef ds:uri="office.server.policy"/>
  </ds:schemaRefs>
</ds:datastoreItem>
</file>

<file path=customXml/itemProps3.xml><?xml version="1.0" encoding="utf-8"?>
<ds:datastoreItem xmlns:ds="http://schemas.openxmlformats.org/officeDocument/2006/customXml" ds:itemID="{652E60EC-561B-45BE-A672-F0C492B390AC}">
  <ds:schemaRefs>
    <ds:schemaRef ds:uri="http://schemas.microsoft.com/office/2006/metadata/properties"/>
    <ds:schemaRef ds:uri="http://schemas.microsoft.com/office/infopath/2007/PartnerControls"/>
    <ds:schemaRef ds:uri="599cdadb-518c-4a4c-85ba-dbf7adc631b4"/>
    <ds:schemaRef ds:uri="420b5d22-3341-4f60-b4d6-57d88f13fbf6"/>
  </ds:schemaRefs>
</ds:datastoreItem>
</file>

<file path=customXml/itemProps4.xml><?xml version="1.0" encoding="utf-8"?>
<ds:datastoreItem xmlns:ds="http://schemas.openxmlformats.org/officeDocument/2006/customXml" ds:itemID="{51F0AC4F-98DE-4AE3-8441-0CB68757F9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 UTS Powerpoint template_16x9_C</Template>
  <TotalTime>3404</TotalTime>
  <Words>1939</Words>
  <Application>Microsoft Office PowerPoint</Application>
  <PresentationFormat>宽屏</PresentationFormat>
  <Paragraphs>215</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Helvetica Neue</vt:lpstr>
      <vt:lpstr>等线</vt:lpstr>
      <vt:lpstr>Microsoft YaHei</vt:lpstr>
      <vt:lpstr>Arial</vt:lpstr>
      <vt:lpstr>Calibri</vt:lpstr>
      <vt:lpstr>Helvetica</vt:lpstr>
      <vt:lpstr>Office 主题​​</vt:lpstr>
      <vt:lpstr>Semi-supervised Credit Card Fraud Detection via Attribute-driven Graph Representation</vt:lpstr>
      <vt:lpstr>Content</vt:lpstr>
      <vt:lpstr>Content</vt:lpstr>
      <vt:lpstr>Background</vt:lpstr>
      <vt:lpstr>Background</vt:lpstr>
      <vt:lpstr>Background</vt:lpstr>
      <vt:lpstr>Background</vt:lpstr>
      <vt:lpstr>Content</vt:lpstr>
      <vt:lpstr>Method</vt:lpstr>
      <vt:lpstr>Method</vt:lpstr>
      <vt:lpstr>Method</vt:lpstr>
      <vt:lpstr>Method</vt:lpstr>
      <vt:lpstr>Method</vt:lpstr>
      <vt:lpstr>Content</vt:lpstr>
      <vt:lpstr>Experiments</vt:lpstr>
      <vt:lpstr>Experiments</vt:lpstr>
      <vt:lpstr>Experiments</vt:lpstr>
      <vt:lpstr>Experiments</vt:lpstr>
      <vt:lpstr>Experiments</vt:lpstr>
      <vt:lpstr>Content</vt:lpstr>
      <vt:lpstr>Conclusion</vt:lpstr>
      <vt:lpstr>Thank you!</vt:lpstr>
      <vt:lpstr>Semi-supervised Credit Card Fraud Detection via Attribute-driven Graph Representation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Heading</dc:title>
  <dc:creator>向 声</dc:creator>
  <cp:lastModifiedBy>向 声</cp:lastModifiedBy>
  <cp:revision>18</cp:revision>
  <dcterms:created xsi:type="dcterms:W3CDTF">2022-05-11T07:04:29Z</dcterms:created>
  <dcterms:modified xsi:type="dcterms:W3CDTF">2023-02-10T11:23:48Z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2021-06-10T03:39:58Z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6ab3b3b8-caa6-4a18-863c-f302df8f3726</vt:lpwstr>
  </property>
  <property fmtid="{D5CDD505-2E9C-101B-9397-08002B2CF9AE}" pid="8" name="MSIP_Label_ba4f0713-8a76-46fc-9033-3e1b6c45971d_ContentBits">
    <vt:lpwstr>0</vt:lpwstr>
  </property>
  <property fmtid="{D5CDD505-2E9C-101B-9397-08002B2CF9AE}" pid="9" name="ContentTypeId">
    <vt:lpwstr>0x0101005F236411D1385A448DD499B680FE959C</vt:lpwstr>
  </property>
</Properties>
</file>